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39"/>
  </p:notesMasterIdLst>
  <p:sldIdLst>
    <p:sldId id="256" r:id="rId2"/>
    <p:sldId id="408" r:id="rId3"/>
    <p:sldId id="304" r:id="rId4"/>
    <p:sldId id="389" r:id="rId5"/>
    <p:sldId id="320" r:id="rId6"/>
    <p:sldId id="323" r:id="rId7"/>
    <p:sldId id="390" r:id="rId8"/>
    <p:sldId id="367" r:id="rId9"/>
    <p:sldId id="377" r:id="rId10"/>
    <p:sldId id="375" r:id="rId11"/>
    <p:sldId id="376" r:id="rId12"/>
    <p:sldId id="325" r:id="rId13"/>
    <p:sldId id="385" r:id="rId14"/>
    <p:sldId id="369" r:id="rId15"/>
    <p:sldId id="380" r:id="rId16"/>
    <p:sldId id="410" r:id="rId17"/>
    <p:sldId id="386" r:id="rId18"/>
    <p:sldId id="387" r:id="rId19"/>
    <p:sldId id="388" r:id="rId20"/>
    <p:sldId id="338" r:id="rId21"/>
    <p:sldId id="392" r:id="rId22"/>
    <p:sldId id="405" r:id="rId23"/>
    <p:sldId id="406" r:id="rId24"/>
    <p:sldId id="407" r:id="rId25"/>
    <p:sldId id="411" r:id="rId26"/>
    <p:sldId id="393" r:id="rId27"/>
    <p:sldId id="395" r:id="rId28"/>
    <p:sldId id="396" r:id="rId29"/>
    <p:sldId id="397" r:id="rId30"/>
    <p:sldId id="398" r:id="rId31"/>
    <p:sldId id="399" r:id="rId32"/>
    <p:sldId id="401" r:id="rId33"/>
    <p:sldId id="402" r:id="rId34"/>
    <p:sldId id="403" r:id="rId35"/>
    <p:sldId id="384" r:id="rId36"/>
    <p:sldId id="404" r:id="rId37"/>
    <p:sldId id="312" r:id="rId3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 snapToObjects="1">
      <p:cViewPr>
        <p:scale>
          <a:sx n="81" d="100"/>
          <a:sy n="81" d="100"/>
        </p:scale>
        <p:origin x="-1760" y="-79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CD4FF3-35ED-AF41-80C8-981EA622CC66}" type="doc">
      <dgm:prSet loTypeId="urn:microsoft.com/office/officeart/2005/8/layout/matrix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9F7594B-FAEB-F647-A007-8CB31191AD38}">
      <dgm:prSet phldrT="[Text]"/>
      <dgm:spPr/>
      <dgm:t>
        <a:bodyPr/>
        <a:lstStyle/>
        <a:p>
          <a:r>
            <a:rPr lang="en-US" b="1" dirty="0" smtClean="0"/>
            <a:t>PRUDÊNCIA</a:t>
          </a:r>
          <a:endParaRPr lang="en-US" b="1" dirty="0"/>
        </a:p>
      </dgm:t>
    </dgm:pt>
    <dgm:pt modelId="{25B05CC3-DF7B-CD4E-ADCB-4856862EBE94}" type="parTrans" cxnId="{4F7F9B46-DDF1-0941-B423-660D5C79369D}">
      <dgm:prSet/>
      <dgm:spPr/>
      <dgm:t>
        <a:bodyPr/>
        <a:lstStyle/>
        <a:p>
          <a:endParaRPr lang="en-US"/>
        </a:p>
      </dgm:t>
    </dgm:pt>
    <dgm:pt modelId="{B829068A-090C-A341-9D76-C6822F1146FB}" type="sibTrans" cxnId="{4F7F9B46-DDF1-0941-B423-660D5C79369D}">
      <dgm:prSet/>
      <dgm:spPr/>
      <dgm:t>
        <a:bodyPr/>
        <a:lstStyle/>
        <a:p>
          <a:endParaRPr lang="en-US"/>
        </a:p>
      </dgm:t>
    </dgm:pt>
    <dgm:pt modelId="{F1777873-C657-5844-BCE2-7A32463117A6}">
      <dgm:prSet phldrT="[Text]"/>
      <dgm:spPr/>
      <dgm:t>
        <a:bodyPr/>
        <a:lstStyle/>
        <a:p>
          <a:r>
            <a:rPr lang="en-US" dirty="0" smtClean="0"/>
            <a:t>FATOS</a:t>
          </a:r>
          <a:endParaRPr lang="en-US" dirty="0"/>
        </a:p>
      </dgm:t>
    </dgm:pt>
    <dgm:pt modelId="{803E81D9-62D2-7E4B-8082-9E156777ED77}" type="parTrans" cxnId="{7355979C-A57A-8245-A671-5689BF9CA921}">
      <dgm:prSet/>
      <dgm:spPr/>
      <dgm:t>
        <a:bodyPr/>
        <a:lstStyle/>
        <a:p>
          <a:endParaRPr lang="en-US"/>
        </a:p>
      </dgm:t>
    </dgm:pt>
    <dgm:pt modelId="{5D6BBDEC-2AB2-0848-A8F4-5A9FB0E7CC0A}" type="sibTrans" cxnId="{7355979C-A57A-8245-A671-5689BF9CA921}">
      <dgm:prSet/>
      <dgm:spPr/>
      <dgm:t>
        <a:bodyPr/>
        <a:lstStyle/>
        <a:p>
          <a:endParaRPr lang="en-US"/>
        </a:p>
      </dgm:t>
    </dgm:pt>
    <dgm:pt modelId="{6073EBEF-F941-4641-8F39-45E95D9BF479}">
      <dgm:prSet phldrT="[Text]"/>
      <dgm:spPr/>
      <dgm:t>
        <a:bodyPr/>
        <a:lstStyle/>
        <a:p>
          <a:r>
            <a:rPr lang="en-US" dirty="0" smtClean="0"/>
            <a:t>VALORES</a:t>
          </a:r>
          <a:endParaRPr lang="en-US" dirty="0"/>
        </a:p>
      </dgm:t>
    </dgm:pt>
    <dgm:pt modelId="{0417EDC5-6443-8B4C-8267-1820C0D7E95D}" type="parTrans" cxnId="{4BE71508-E64B-5041-941C-92668A1BC11E}">
      <dgm:prSet/>
      <dgm:spPr/>
      <dgm:t>
        <a:bodyPr/>
        <a:lstStyle/>
        <a:p>
          <a:endParaRPr lang="en-US"/>
        </a:p>
      </dgm:t>
    </dgm:pt>
    <dgm:pt modelId="{FE384504-F199-D247-915F-F06D07EB273C}" type="sibTrans" cxnId="{4BE71508-E64B-5041-941C-92668A1BC11E}">
      <dgm:prSet/>
      <dgm:spPr/>
      <dgm:t>
        <a:bodyPr/>
        <a:lstStyle/>
        <a:p>
          <a:endParaRPr lang="en-US"/>
        </a:p>
      </dgm:t>
    </dgm:pt>
    <dgm:pt modelId="{E6E5CD36-1482-1C48-A83B-18154AE1FF73}">
      <dgm:prSet phldrT="[Text]"/>
      <dgm:spPr/>
      <dgm:t>
        <a:bodyPr/>
        <a:lstStyle/>
        <a:p>
          <a:r>
            <a:rPr lang="en-US" dirty="0" smtClean="0"/>
            <a:t>DEVERES</a:t>
          </a:r>
          <a:endParaRPr lang="en-US" dirty="0"/>
        </a:p>
      </dgm:t>
    </dgm:pt>
    <dgm:pt modelId="{A300C80F-9795-F640-A513-D13507C15658}" type="parTrans" cxnId="{BF2A9502-C2F0-C94A-B5D6-FF6B76128144}">
      <dgm:prSet/>
      <dgm:spPr/>
      <dgm:t>
        <a:bodyPr/>
        <a:lstStyle/>
        <a:p>
          <a:endParaRPr lang="en-US"/>
        </a:p>
      </dgm:t>
    </dgm:pt>
    <dgm:pt modelId="{261BF8AB-02DF-5A4E-B5E0-30C3A457369C}" type="sibTrans" cxnId="{BF2A9502-C2F0-C94A-B5D6-FF6B76128144}">
      <dgm:prSet/>
      <dgm:spPr/>
      <dgm:t>
        <a:bodyPr/>
        <a:lstStyle/>
        <a:p>
          <a:endParaRPr lang="en-US"/>
        </a:p>
      </dgm:t>
    </dgm:pt>
    <dgm:pt modelId="{69C68FB7-64E3-5B49-8185-CB72D974D4D0}">
      <dgm:prSet phldrT="[Text]"/>
      <dgm:spPr/>
      <dgm:t>
        <a:bodyPr/>
        <a:lstStyle/>
        <a:p>
          <a:r>
            <a:rPr lang="en-US" dirty="0" smtClean="0"/>
            <a:t>CONSEQUÊNCIAS</a:t>
          </a:r>
          <a:endParaRPr lang="en-US" dirty="0"/>
        </a:p>
      </dgm:t>
    </dgm:pt>
    <dgm:pt modelId="{333A3E33-5989-7146-B23B-8D8F4F1B1BA9}" type="parTrans" cxnId="{8A82F974-59ED-8F4E-BF39-054C9520C34E}">
      <dgm:prSet/>
      <dgm:spPr/>
      <dgm:t>
        <a:bodyPr/>
        <a:lstStyle/>
        <a:p>
          <a:endParaRPr lang="en-US"/>
        </a:p>
      </dgm:t>
    </dgm:pt>
    <dgm:pt modelId="{AFEABA8D-8359-B447-AF74-9FE5BC6B8C2C}" type="sibTrans" cxnId="{8A82F974-59ED-8F4E-BF39-054C9520C34E}">
      <dgm:prSet/>
      <dgm:spPr/>
      <dgm:t>
        <a:bodyPr/>
        <a:lstStyle/>
        <a:p>
          <a:endParaRPr lang="en-US"/>
        </a:p>
      </dgm:t>
    </dgm:pt>
    <dgm:pt modelId="{3D4136C3-46BD-814C-BEA6-C48D9CF2CE68}" type="pres">
      <dgm:prSet presAssocID="{1ECD4FF3-35ED-AF41-80C8-981EA622CC66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A99C768-2C32-F54D-A3F8-009719DE92C0}" type="pres">
      <dgm:prSet presAssocID="{1ECD4FF3-35ED-AF41-80C8-981EA622CC66}" presName="matrix" presStyleCnt="0"/>
      <dgm:spPr/>
    </dgm:pt>
    <dgm:pt modelId="{66B413A8-446E-914E-8AA4-58B4819B773D}" type="pres">
      <dgm:prSet presAssocID="{1ECD4FF3-35ED-AF41-80C8-981EA622CC66}" presName="tile1" presStyleLbl="node1" presStyleIdx="0" presStyleCnt="4"/>
      <dgm:spPr/>
      <dgm:t>
        <a:bodyPr/>
        <a:lstStyle/>
        <a:p>
          <a:endParaRPr lang="en-US"/>
        </a:p>
      </dgm:t>
    </dgm:pt>
    <dgm:pt modelId="{4025F869-1A3E-2746-ABE8-9E5E7E2D4F79}" type="pres">
      <dgm:prSet presAssocID="{1ECD4FF3-35ED-AF41-80C8-981EA622CC66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02FEC8-027B-474F-A5D8-B9AEE37BF602}" type="pres">
      <dgm:prSet presAssocID="{1ECD4FF3-35ED-AF41-80C8-981EA622CC66}" presName="tile2" presStyleLbl="node1" presStyleIdx="1" presStyleCnt="4" custLinFactNeighborY="-802"/>
      <dgm:spPr/>
      <dgm:t>
        <a:bodyPr/>
        <a:lstStyle/>
        <a:p>
          <a:endParaRPr lang="en-US"/>
        </a:p>
      </dgm:t>
    </dgm:pt>
    <dgm:pt modelId="{7709A5CC-2D0B-9B4F-A6A1-C33A4B996628}" type="pres">
      <dgm:prSet presAssocID="{1ECD4FF3-35ED-AF41-80C8-981EA622CC66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E9F6DF-D8E4-5344-9146-6665AE1A941A}" type="pres">
      <dgm:prSet presAssocID="{1ECD4FF3-35ED-AF41-80C8-981EA622CC66}" presName="tile3" presStyleLbl="node1" presStyleIdx="2" presStyleCnt="4"/>
      <dgm:spPr/>
      <dgm:t>
        <a:bodyPr/>
        <a:lstStyle/>
        <a:p>
          <a:endParaRPr lang="en-US"/>
        </a:p>
      </dgm:t>
    </dgm:pt>
    <dgm:pt modelId="{F4136A4E-1073-5E43-9D6B-AF76F53A4D5F}" type="pres">
      <dgm:prSet presAssocID="{1ECD4FF3-35ED-AF41-80C8-981EA622CC66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8565E7-EB16-C34F-BC04-A88359F3C0EF}" type="pres">
      <dgm:prSet presAssocID="{1ECD4FF3-35ED-AF41-80C8-981EA622CC66}" presName="tile4" presStyleLbl="node1" presStyleIdx="3" presStyleCnt="4"/>
      <dgm:spPr/>
      <dgm:t>
        <a:bodyPr/>
        <a:lstStyle/>
        <a:p>
          <a:endParaRPr lang="en-US"/>
        </a:p>
      </dgm:t>
    </dgm:pt>
    <dgm:pt modelId="{CFE23823-721C-3A4E-AE3C-5C461A6EFF59}" type="pres">
      <dgm:prSet presAssocID="{1ECD4FF3-35ED-AF41-80C8-981EA622CC66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87F618-3A08-914C-9F93-6048CCB487D6}" type="pres">
      <dgm:prSet presAssocID="{1ECD4FF3-35ED-AF41-80C8-981EA622CC66}" presName="centerTile" presStyleLbl="fgShp" presStyleIdx="0" presStyleCnt="1" custScaleX="139689" custScaleY="119440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51FC91BF-43E0-2F49-B346-E018041D1025}" type="presOf" srcId="{E6E5CD36-1482-1C48-A83B-18154AE1FF73}" destId="{D4E9F6DF-D8E4-5344-9146-6665AE1A941A}" srcOrd="0" destOrd="0" presId="urn:microsoft.com/office/officeart/2005/8/layout/matrix1"/>
    <dgm:cxn modelId="{7355979C-A57A-8245-A671-5689BF9CA921}" srcId="{39F7594B-FAEB-F647-A007-8CB31191AD38}" destId="{F1777873-C657-5844-BCE2-7A32463117A6}" srcOrd="0" destOrd="0" parTransId="{803E81D9-62D2-7E4B-8082-9E156777ED77}" sibTransId="{5D6BBDEC-2AB2-0848-A8F4-5A9FB0E7CC0A}"/>
    <dgm:cxn modelId="{BF2A9502-C2F0-C94A-B5D6-FF6B76128144}" srcId="{39F7594B-FAEB-F647-A007-8CB31191AD38}" destId="{E6E5CD36-1482-1C48-A83B-18154AE1FF73}" srcOrd="2" destOrd="0" parTransId="{A300C80F-9795-F640-A513-D13507C15658}" sibTransId="{261BF8AB-02DF-5A4E-B5E0-30C3A457369C}"/>
    <dgm:cxn modelId="{8A82F974-59ED-8F4E-BF39-054C9520C34E}" srcId="{39F7594B-FAEB-F647-A007-8CB31191AD38}" destId="{69C68FB7-64E3-5B49-8185-CB72D974D4D0}" srcOrd="3" destOrd="0" parTransId="{333A3E33-5989-7146-B23B-8D8F4F1B1BA9}" sibTransId="{AFEABA8D-8359-B447-AF74-9FE5BC6B8C2C}"/>
    <dgm:cxn modelId="{4F7F9B46-DDF1-0941-B423-660D5C79369D}" srcId="{1ECD4FF3-35ED-AF41-80C8-981EA622CC66}" destId="{39F7594B-FAEB-F647-A007-8CB31191AD38}" srcOrd="0" destOrd="0" parTransId="{25B05CC3-DF7B-CD4E-ADCB-4856862EBE94}" sibTransId="{B829068A-090C-A341-9D76-C6822F1146FB}"/>
    <dgm:cxn modelId="{26A086D5-83EB-4A4F-B682-E9B83BE4E15F}" type="presOf" srcId="{69C68FB7-64E3-5B49-8185-CB72D974D4D0}" destId="{F48565E7-EB16-C34F-BC04-A88359F3C0EF}" srcOrd="0" destOrd="0" presId="urn:microsoft.com/office/officeart/2005/8/layout/matrix1"/>
    <dgm:cxn modelId="{A544B5BC-C421-3842-9D43-A449B67CA1EF}" type="presOf" srcId="{F1777873-C657-5844-BCE2-7A32463117A6}" destId="{4025F869-1A3E-2746-ABE8-9E5E7E2D4F79}" srcOrd="1" destOrd="0" presId="urn:microsoft.com/office/officeart/2005/8/layout/matrix1"/>
    <dgm:cxn modelId="{86604171-4148-6B48-847B-95E02D03A524}" type="presOf" srcId="{E6E5CD36-1482-1C48-A83B-18154AE1FF73}" destId="{F4136A4E-1073-5E43-9D6B-AF76F53A4D5F}" srcOrd="1" destOrd="0" presId="urn:microsoft.com/office/officeart/2005/8/layout/matrix1"/>
    <dgm:cxn modelId="{C6787DB4-6839-2546-B338-CDC870BD50A2}" type="presOf" srcId="{39F7594B-FAEB-F647-A007-8CB31191AD38}" destId="{C787F618-3A08-914C-9F93-6048CCB487D6}" srcOrd="0" destOrd="0" presId="urn:microsoft.com/office/officeart/2005/8/layout/matrix1"/>
    <dgm:cxn modelId="{522C36E9-4C46-3E47-9D05-1694E66BC1C6}" type="presOf" srcId="{F1777873-C657-5844-BCE2-7A32463117A6}" destId="{66B413A8-446E-914E-8AA4-58B4819B773D}" srcOrd="0" destOrd="0" presId="urn:microsoft.com/office/officeart/2005/8/layout/matrix1"/>
    <dgm:cxn modelId="{311972D0-244E-7C40-8750-9B136E82956A}" type="presOf" srcId="{6073EBEF-F941-4641-8F39-45E95D9BF479}" destId="{7709A5CC-2D0B-9B4F-A6A1-C33A4B996628}" srcOrd="1" destOrd="0" presId="urn:microsoft.com/office/officeart/2005/8/layout/matrix1"/>
    <dgm:cxn modelId="{4BE71508-E64B-5041-941C-92668A1BC11E}" srcId="{39F7594B-FAEB-F647-A007-8CB31191AD38}" destId="{6073EBEF-F941-4641-8F39-45E95D9BF479}" srcOrd="1" destOrd="0" parTransId="{0417EDC5-6443-8B4C-8267-1820C0D7E95D}" sibTransId="{FE384504-F199-D247-915F-F06D07EB273C}"/>
    <dgm:cxn modelId="{6CCAC35C-9CEB-0349-B9EF-1789E62BA371}" type="presOf" srcId="{69C68FB7-64E3-5B49-8185-CB72D974D4D0}" destId="{CFE23823-721C-3A4E-AE3C-5C461A6EFF59}" srcOrd="1" destOrd="0" presId="urn:microsoft.com/office/officeart/2005/8/layout/matrix1"/>
    <dgm:cxn modelId="{8F25C638-1D52-0E47-A5E2-B9095D4891C3}" type="presOf" srcId="{6073EBEF-F941-4641-8F39-45E95D9BF479}" destId="{EE02FEC8-027B-474F-A5D8-B9AEE37BF602}" srcOrd="0" destOrd="0" presId="urn:microsoft.com/office/officeart/2005/8/layout/matrix1"/>
    <dgm:cxn modelId="{7CC016B3-C943-DB4C-942B-1633F6F2C133}" type="presOf" srcId="{1ECD4FF3-35ED-AF41-80C8-981EA622CC66}" destId="{3D4136C3-46BD-814C-BEA6-C48D9CF2CE68}" srcOrd="0" destOrd="0" presId="urn:microsoft.com/office/officeart/2005/8/layout/matrix1"/>
    <dgm:cxn modelId="{0872C42E-58D3-AE4C-91D9-70C1A5C23BAE}" type="presParOf" srcId="{3D4136C3-46BD-814C-BEA6-C48D9CF2CE68}" destId="{AA99C768-2C32-F54D-A3F8-009719DE92C0}" srcOrd="0" destOrd="0" presId="urn:microsoft.com/office/officeart/2005/8/layout/matrix1"/>
    <dgm:cxn modelId="{70AF3184-8D58-9A4D-A5DC-12DD21733B1C}" type="presParOf" srcId="{AA99C768-2C32-F54D-A3F8-009719DE92C0}" destId="{66B413A8-446E-914E-8AA4-58B4819B773D}" srcOrd="0" destOrd="0" presId="urn:microsoft.com/office/officeart/2005/8/layout/matrix1"/>
    <dgm:cxn modelId="{9C372D53-4C3C-6745-9C16-7E3A1AB1AEB2}" type="presParOf" srcId="{AA99C768-2C32-F54D-A3F8-009719DE92C0}" destId="{4025F869-1A3E-2746-ABE8-9E5E7E2D4F79}" srcOrd="1" destOrd="0" presId="urn:microsoft.com/office/officeart/2005/8/layout/matrix1"/>
    <dgm:cxn modelId="{7469CFC6-7355-CF49-8821-831DD2FFECB2}" type="presParOf" srcId="{AA99C768-2C32-F54D-A3F8-009719DE92C0}" destId="{EE02FEC8-027B-474F-A5D8-B9AEE37BF602}" srcOrd="2" destOrd="0" presId="urn:microsoft.com/office/officeart/2005/8/layout/matrix1"/>
    <dgm:cxn modelId="{B6153C70-CEE1-5547-8E02-47FF89BC5EE3}" type="presParOf" srcId="{AA99C768-2C32-F54D-A3F8-009719DE92C0}" destId="{7709A5CC-2D0B-9B4F-A6A1-C33A4B996628}" srcOrd="3" destOrd="0" presId="urn:microsoft.com/office/officeart/2005/8/layout/matrix1"/>
    <dgm:cxn modelId="{C5BF1EBD-16EF-C44D-BB9D-F26E14DC6F1A}" type="presParOf" srcId="{AA99C768-2C32-F54D-A3F8-009719DE92C0}" destId="{D4E9F6DF-D8E4-5344-9146-6665AE1A941A}" srcOrd="4" destOrd="0" presId="urn:microsoft.com/office/officeart/2005/8/layout/matrix1"/>
    <dgm:cxn modelId="{D736B42F-B5F5-144F-9380-A7608202E38A}" type="presParOf" srcId="{AA99C768-2C32-F54D-A3F8-009719DE92C0}" destId="{F4136A4E-1073-5E43-9D6B-AF76F53A4D5F}" srcOrd="5" destOrd="0" presId="urn:microsoft.com/office/officeart/2005/8/layout/matrix1"/>
    <dgm:cxn modelId="{BEB30CE3-87E9-1A4A-A53C-351FDAE79052}" type="presParOf" srcId="{AA99C768-2C32-F54D-A3F8-009719DE92C0}" destId="{F48565E7-EB16-C34F-BC04-A88359F3C0EF}" srcOrd="6" destOrd="0" presId="urn:microsoft.com/office/officeart/2005/8/layout/matrix1"/>
    <dgm:cxn modelId="{9D251282-BEE3-204D-A6FC-ACE326C2776E}" type="presParOf" srcId="{AA99C768-2C32-F54D-A3F8-009719DE92C0}" destId="{CFE23823-721C-3A4E-AE3C-5C461A6EFF59}" srcOrd="7" destOrd="0" presId="urn:microsoft.com/office/officeart/2005/8/layout/matrix1"/>
    <dgm:cxn modelId="{59684901-98D1-784C-89F6-C394D94C53F0}" type="presParOf" srcId="{3D4136C3-46BD-814C-BEA6-C48D9CF2CE68}" destId="{C787F618-3A08-914C-9F93-6048CCB487D6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6D5042-993C-784D-98A3-381F96644A4A}" type="datetimeFigureOut">
              <a:rPr lang="en-US" smtClean="0"/>
              <a:t>8/21/2019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822184-E777-CC42-8D94-9FFC1DD07BA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4634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22184-E777-CC42-8D94-9FFC1DD07BA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2827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2770" name="Espaço Reservado para Anotações 2"/>
          <p:cNvSpPr>
            <a:spLocks noGrp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1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09840A4-2AAA-B043-94FE-2731DBECDEF6}" type="slidenum">
              <a:rPr lang="pt-BR" sz="1100"/>
              <a:pPr eaLnBrk="1" hangingPunct="1"/>
              <a:t>7</a:t>
            </a:fld>
            <a:endParaRPr lang="pt-BR" sz="1100"/>
          </a:p>
        </p:txBody>
      </p:sp>
    </p:spTree>
    <p:extLst>
      <p:ext uri="{BB962C8B-B14F-4D97-AF65-F5344CB8AC3E}">
        <p14:creationId xmlns:p14="http://schemas.microsoft.com/office/powerpoint/2010/main" val="1010628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22405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914401"/>
            <a:ext cx="7543800" cy="1614488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2531618"/>
            <a:ext cx="6172200" cy="51435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9C06D-4ED8-42C6-905D-CA84CA1B6CBF}" type="datetime2">
              <a:rPr lang="en-US" smtClean="0"/>
              <a:t>Wednesday, August 21, 2019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514357"/>
            <a:ext cx="5791200" cy="2628899"/>
          </a:xfrm>
        </p:spPr>
        <p:txBody>
          <a:bodyPr vert="eaVert" anchor="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EE0E-EDB0-4D84-86B0-50833DF22902}" type="datetime2">
              <a:rPr lang="en-US" smtClean="0"/>
              <a:t>Wednesday, August 21,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457201"/>
            <a:ext cx="2133600" cy="3886200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514351"/>
            <a:ext cx="5029200" cy="3429000"/>
          </a:xfrm>
        </p:spPr>
        <p:txBody>
          <a:bodyPr vert="eaVert" anchor="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4372C-B5AB-4C39-B273-B99224EB4DD5}" type="datetime2">
              <a:rPr lang="en-US" smtClean="0"/>
              <a:t>Wednesday, August 21,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B1CAA-32CD-4B55-B92A-B8F0843CACF4}" type="datetime2">
              <a:rPr lang="en-US" smtClean="0"/>
              <a:t>Wednesday, August 21, 2019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3055882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3200526"/>
            <a:ext cx="3733800" cy="54864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8CDC4-3D19-4983-B478-82F6B8E5AB66}" type="datetime2">
              <a:rPr lang="en-US" smtClean="0"/>
              <a:t>Wednesday, August 21, 2019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428750"/>
            <a:ext cx="6035040" cy="1762506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82477-D5D3-4181-8C11-75D0F2433A87}" type="datetime2">
              <a:rPr lang="en-US" smtClean="0"/>
              <a:t>Wednesday, August 21, 2019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493776"/>
            <a:ext cx="3273552" cy="2571750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493783"/>
            <a:ext cx="3273552" cy="2574131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496483"/>
            <a:ext cx="3273552" cy="47982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028700"/>
            <a:ext cx="3276600" cy="20574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496483"/>
            <a:ext cx="3273552" cy="47982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028700"/>
            <a:ext cx="3273552" cy="20574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39014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39014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E253B-1893-4367-8BAE-DF4BC10DC578}" type="datetime2">
              <a:rPr lang="en-US" smtClean="0"/>
              <a:t>Wednesday, August 21, 2019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2300D-25B3-4603-86C9-4CB776489F00}" type="datetime2">
              <a:rPr lang="en-US" smtClean="0"/>
              <a:t>Wednesday, August 21, 2019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14AD9-FCC8-48B7-B85B-012A91320DFF}" type="datetime2">
              <a:rPr lang="en-US" smtClean="0"/>
              <a:t>Wednesday, August 21, 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330941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14351"/>
            <a:ext cx="4343400" cy="257175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514351"/>
            <a:ext cx="2590800" cy="257175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2DC50-D5DB-4F94-B367-9876CD2C4012}" type="datetime2">
              <a:rPr lang="en-US" smtClean="0"/>
              <a:t>Wednesday, August 21, 2019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459588"/>
            <a:ext cx="6705600" cy="1910239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x-none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2589785"/>
            <a:ext cx="5029200" cy="540603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2498598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EB412-E790-42EA-81FE-2925D3A43D91}" type="datetime2">
              <a:rPr lang="en-US" smtClean="0"/>
              <a:t>Wednesday, August 21, 2019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778831"/>
            <a:ext cx="7240620" cy="4280240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418098" y="314355"/>
            <a:ext cx="4153854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87642"/>
            <a:ext cx="6479362" cy="3566068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3657600"/>
            <a:ext cx="7543800" cy="6858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514357"/>
            <a:ext cx="6096000" cy="27431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4616055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0B385921-A91A-409C-921C-0E0EC1E750EC}" type="datetime2">
              <a:rPr lang="en-US" smtClean="0"/>
              <a:t>Wednesday, August 21, 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4616055"/>
            <a:ext cx="4572000" cy="27384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4381500"/>
            <a:ext cx="2133600" cy="2286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1789C0F2-17E0-497A-9BBE-0C73201AAFE3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1687" y="694867"/>
            <a:ext cx="8904916" cy="1614488"/>
          </a:xfrm>
        </p:spPr>
        <p:txBody>
          <a:bodyPr/>
          <a:lstStyle/>
          <a:p>
            <a:r>
              <a:rPr lang="en-US" sz="3800" dirty="0" err="1" smtClean="0">
                <a:latin typeface="Abadi MT Condensed Extra Bold"/>
                <a:cs typeface="Abadi MT Condensed Extra Bold"/>
              </a:rPr>
              <a:t>Cuidados</a:t>
            </a:r>
            <a:r>
              <a:rPr lang="en-US" sz="3800" dirty="0" smtClean="0">
                <a:latin typeface="Abadi MT Condensed Extra Bold"/>
                <a:cs typeface="Abadi MT Condensed Extra Bold"/>
              </a:rPr>
              <a:t> </a:t>
            </a:r>
            <a:r>
              <a:rPr lang="en-US" sz="3800" dirty="0" err="1" smtClean="0">
                <a:latin typeface="Abadi MT Condensed Extra Bold"/>
                <a:cs typeface="Abadi MT Condensed Extra Bold"/>
              </a:rPr>
              <a:t>Paliativos</a:t>
            </a:r>
            <a:r>
              <a:rPr lang="en-US" sz="3800" dirty="0" smtClean="0">
                <a:latin typeface="Abadi MT Condensed Extra Bold"/>
                <a:cs typeface="Abadi MT Condensed Extra Bold"/>
              </a:rPr>
              <a:t> e </a:t>
            </a:r>
            <a:r>
              <a:rPr lang="en-US" sz="3800" dirty="0" err="1" smtClean="0">
                <a:latin typeface="Abadi MT Condensed Extra Bold"/>
                <a:cs typeface="Abadi MT Condensed Extra Bold"/>
              </a:rPr>
              <a:t>Segurança</a:t>
            </a:r>
            <a:r>
              <a:rPr lang="en-US" sz="3800" dirty="0" smtClean="0">
                <a:latin typeface="Abadi MT Condensed Extra Bold"/>
                <a:cs typeface="Abadi MT Condensed Extra Bold"/>
              </a:rPr>
              <a:t> do </a:t>
            </a:r>
            <a:r>
              <a:rPr lang="en-US" sz="3800" dirty="0" err="1" smtClean="0">
                <a:latin typeface="Abadi MT Condensed Extra Bold"/>
                <a:cs typeface="Abadi MT Condensed Extra Bold"/>
              </a:rPr>
              <a:t>Paciente</a:t>
            </a:r>
            <a:endParaRPr lang="en-US" sz="3800" dirty="0">
              <a:latin typeface="Abadi MT Condensed Extra Bold"/>
              <a:cs typeface="Abadi MT Condensed Extra Bold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86566" y="2390498"/>
            <a:ext cx="6172200" cy="514350"/>
          </a:xfrm>
        </p:spPr>
        <p:txBody>
          <a:bodyPr>
            <a:noAutofit/>
          </a:bodyPr>
          <a:lstStyle/>
          <a:p>
            <a:endParaRPr lang="en-US" sz="2400" b="1" dirty="0" smtClean="0"/>
          </a:p>
          <a:p>
            <a:r>
              <a:rPr lang="en-US" sz="2400" b="1" dirty="0" smtClean="0"/>
              <a:t>Webinar – 21.08.2019</a:t>
            </a:r>
          </a:p>
          <a:p>
            <a:r>
              <a:rPr lang="en-US" sz="2400" i="1" dirty="0" smtClean="0"/>
              <a:t>Dr. Filipe Gusman</a:t>
            </a:r>
            <a:endParaRPr lang="en-US" sz="2400" i="1" dirty="0"/>
          </a:p>
        </p:txBody>
      </p:sp>
      <p:pic>
        <p:nvPicPr>
          <p:cNvPr id="10" name="Picture 9" descr="Imagem relacionada">
            <a:extLst>
              <a:ext uri="{FF2B5EF4-FFF2-40B4-BE49-F238E27FC236}">
                <a16:creationId xmlns:lc="http://schemas.openxmlformats.org/drawingml/2006/lockedCanvas" xmlns="" xmlns:a16="http://schemas.microsoft.com/office/drawing/2014/main" id="{574737FF-2AB7-4A90-A735-2B8CDC012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8559" y="3693852"/>
            <a:ext cx="1760414" cy="1449648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aptura de Tela 2019-08-20 às 23.06.5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" y="0"/>
            <a:ext cx="4242197" cy="1250904"/>
          </a:xfrm>
          <a:prstGeom prst="rect">
            <a:avLst/>
          </a:prstGeom>
          <a:ln w="38100" cmpd="sng">
            <a:solidFill>
              <a:schemeClr val="bg2">
                <a:lumMod val="20000"/>
                <a:lumOff val="80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56782" y="3857633"/>
            <a:ext cx="702359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Médico</a:t>
            </a:r>
            <a:r>
              <a:rPr lang="en-US" sz="1400" dirty="0"/>
              <a:t>.</a:t>
            </a:r>
            <a:r>
              <a:rPr lang="en-US" sz="1400" dirty="0" smtClean="0"/>
              <a:t> </a:t>
            </a:r>
          </a:p>
          <a:p>
            <a:r>
              <a:rPr lang="en-US" sz="1400" dirty="0" err="1" smtClean="0"/>
              <a:t>Geriatra</a:t>
            </a:r>
            <a:r>
              <a:rPr lang="en-US" sz="1400" dirty="0" smtClean="0"/>
              <a:t> </a:t>
            </a:r>
            <a:r>
              <a:rPr lang="en-US" sz="1400" dirty="0" err="1" smtClean="0"/>
              <a:t>pela</a:t>
            </a:r>
            <a:r>
              <a:rPr lang="en-US" sz="1400" dirty="0" smtClean="0"/>
              <a:t> SBGG/AMB. </a:t>
            </a:r>
          </a:p>
          <a:p>
            <a:r>
              <a:rPr lang="en-US" sz="1400" dirty="0" err="1" smtClean="0"/>
              <a:t>Presidente</a:t>
            </a:r>
            <a:r>
              <a:rPr lang="en-US" sz="1400" dirty="0" smtClean="0"/>
              <a:t> da Academia </a:t>
            </a:r>
            <a:r>
              <a:rPr lang="en-US" sz="1400" dirty="0" err="1" smtClean="0"/>
              <a:t>Nacional</a:t>
            </a:r>
            <a:r>
              <a:rPr lang="en-US" sz="1400" dirty="0" smtClean="0"/>
              <a:t> de </a:t>
            </a:r>
            <a:r>
              <a:rPr lang="en-US" sz="1400" dirty="0" err="1" smtClean="0"/>
              <a:t>Cuidados</a:t>
            </a:r>
            <a:r>
              <a:rPr lang="en-US" sz="1400" dirty="0" smtClean="0"/>
              <a:t> </a:t>
            </a:r>
            <a:r>
              <a:rPr lang="en-US" sz="1400" dirty="0" err="1" smtClean="0"/>
              <a:t>Paliativos</a:t>
            </a:r>
            <a:r>
              <a:rPr lang="en-US" sz="1400" dirty="0"/>
              <a:t> </a:t>
            </a:r>
            <a:r>
              <a:rPr lang="en-US" sz="1400" dirty="0" smtClean="0"/>
              <a:t>(ANCP-RJ).</a:t>
            </a:r>
          </a:p>
          <a:p>
            <a:r>
              <a:rPr lang="en-US" sz="1400" dirty="0" err="1" smtClean="0"/>
              <a:t>Coordenador</a:t>
            </a:r>
            <a:r>
              <a:rPr lang="en-US" sz="1400" dirty="0" smtClean="0"/>
              <a:t> do </a:t>
            </a:r>
            <a:r>
              <a:rPr lang="en-US" sz="1400" dirty="0" err="1" smtClean="0"/>
              <a:t>Programa</a:t>
            </a:r>
            <a:r>
              <a:rPr lang="en-US" sz="1400" dirty="0" smtClean="0"/>
              <a:t> de </a:t>
            </a:r>
            <a:r>
              <a:rPr lang="en-US" sz="1400" dirty="0" err="1" smtClean="0"/>
              <a:t>Cuidados</a:t>
            </a:r>
            <a:r>
              <a:rPr lang="en-US" sz="1400" dirty="0" smtClean="0"/>
              <a:t> </a:t>
            </a:r>
            <a:r>
              <a:rPr lang="en-US" sz="1400" dirty="0" err="1" smtClean="0"/>
              <a:t>Paliativos</a:t>
            </a:r>
            <a:r>
              <a:rPr lang="en-US" sz="1400" dirty="0" smtClean="0"/>
              <a:t> do Hospital </a:t>
            </a:r>
            <a:r>
              <a:rPr lang="en-US" sz="1400" dirty="0" err="1" smtClean="0"/>
              <a:t>Pró-Cardíaco</a:t>
            </a:r>
            <a:r>
              <a:rPr lang="en-US" sz="1400" dirty="0" smtClean="0"/>
              <a:t>.</a:t>
            </a:r>
          </a:p>
          <a:p>
            <a:r>
              <a:rPr lang="en-US" sz="1400" dirty="0" smtClean="0"/>
              <a:t>Tutor do </a:t>
            </a:r>
            <a:r>
              <a:rPr lang="en-US" sz="1400" dirty="0" err="1" smtClean="0"/>
              <a:t>Curso</a:t>
            </a:r>
            <a:r>
              <a:rPr lang="en-US" sz="1400" dirty="0" smtClean="0"/>
              <a:t> de </a:t>
            </a:r>
            <a:r>
              <a:rPr lang="en-US" sz="1400" dirty="0" err="1" smtClean="0"/>
              <a:t>Aperfeiçoamento</a:t>
            </a:r>
            <a:r>
              <a:rPr lang="en-US" sz="1400" dirty="0" smtClean="0"/>
              <a:t> </a:t>
            </a:r>
            <a:r>
              <a:rPr lang="en-US" sz="1400" dirty="0" err="1" smtClean="0"/>
              <a:t>em</a:t>
            </a:r>
            <a:r>
              <a:rPr lang="en-US" sz="1400" dirty="0" smtClean="0"/>
              <a:t> </a:t>
            </a:r>
            <a:r>
              <a:rPr lang="en-US" sz="1400" dirty="0" err="1" smtClean="0"/>
              <a:t>Cuidados</a:t>
            </a:r>
            <a:r>
              <a:rPr lang="en-US" sz="1400" dirty="0" smtClean="0"/>
              <a:t> </a:t>
            </a:r>
            <a:r>
              <a:rPr lang="en-US" sz="1400" dirty="0" err="1" smtClean="0"/>
              <a:t>Paliativos</a:t>
            </a:r>
            <a:r>
              <a:rPr lang="en-US" sz="1400" dirty="0" smtClean="0"/>
              <a:t> do Hospital </a:t>
            </a:r>
            <a:r>
              <a:rPr lang="en-US" sz="1400" dirty="0" err="1" smtClean="0"/>
              <a:t>Vitória</a:t>
            </a:r>
            <a:r>
              <a:rPr lang="en-US" sz="1400" dirty="0" smtClean="0"/>
              <a:t>-ICOI.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235734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379640" y="761317"/>
            <a:ext cx="7337149" cy="2743199"/>
          </a:xfrm>
        </p:spPr>
        <p:txBody>
          <a:bodyPr/>
          <a:lstStyle/>
          <a:p>
            <a:pPr marL="18288" lvl="1" indent="0">
              <a:lnSpc>
                <a:spcPct val="120000"/>
              </a:lnSpc>
              <a:buNone/>
            </a:pPr>
            <a:r>
              <a:rPr lang="pt-BR" altLang="ja-JP" sz="2800" i="1" dirty="0">
                <a:solidFill>
                  <a:srgbClr val="FFFFFF"/>
                </a:solidFill>
                <a:latin typeface="Bookman Old Style"/>
                <a:ea typeface="MS PGothic" charset="0"/>
                <a:cs typeface="Bookman Old Style"/>
              </a:rPr>
              <a:t>Oferecer sistema de suporte para auxiliar os familiares durante a doença do paciente e a enfrentar o luto.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929640" y="3771900"/>
            <a:ext cx="7543800" cy="6858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err="1" smtClean="0"/>
              <a:t>Princípios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5929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29646" y="867157"/>
            <a:ext cx="8069341" cy="2743199"/>
          </a:xfrm>
        </p:spPr>
        <p:txBody>
          <a:bodyPr/>
          <a:lstStyle/>
          <a:p>
            <a:pPr marL="18288" indent="0">
              <a:lnSpc>
                <a:spcPct val="120000"/>
              </a:lnSpc>
              <a:buNone/>
            </a:pPr>
            <a:r>
              <a:rPr lang="pt-BR" sz="2800" i="1" dirty="0" smtClean="0">
                <a:solidFill>
                  <a:srgbClr val="FFFFFF"/>
                </a:solidFill>
                <a:latin typeface="Bookman Old Style"/>
                <a:ea typeface="Arial Unicode MS" charset="0"/>
                <a:cs typeface="Bookman Old Style"/>
              </a:rPr>
              <a:t>Oferecer </a:t>
            </a:r>
            <a:r>
              <a:rPr lang="pt-BR" sz="2800" i="1" dirty="0">
                <a:solidFill>
                  <a:srgbClr val="FFFFFF"/>
                </a:solidFill>
                <a:latin typeface="Bookman Old Style"/>
                <a:ea typeface="Arial Unicode MS" charset="0"/>
                <a:cs typeface="Bookman Old Style"/>
              </a:rPr>
              <a:t>sistema de suporte que possibilite o paciente viver tão ativamente quanto possível, até o momento de sua morte.</a:t>
            </a:r>
          </a:p>
          <a:p>
            <a:pPr marL="1828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929640" y="3771900"/>
            <a:ext cx="7543800" cy="6858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err="1" smtClean="0"/>
              <a:t>Princípios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8778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483768" y="289572"/>
            <a:ext cx="4283968" cy="67710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800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ookman Old Style"/>
                <a:cs typeface="Bookman Old Style"/>
              </a:rPr>
              <a:t>Aliança</a:t>
            </a:r>
            <a:r>
              <a:rPr lang="en-US" sz="380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ookman Old Style"/>
                <a:cs typeface="Bookman Old Style"/>
              </a:rPr>
              <a:t> Mundial</a:t>
            </a:r>
          </a:p>
        </p:txBody>
      </p:sp>
      <p:pic>
        <p:nvPicPr>
          <p:cNvPr id="60418" name="Picture 1" descr="Captura de Tela 2015-08-30 às 21.00.4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8339" y="1597211"/>
            <a:ext cx="4942110" cy="1647825"/>
          </a:xfrm>
          <a:prstGeom prst="rect">
            <a:avLst/>
          </a:prstGeom>
          <a:noFill/>
          <a:ln w="28575">
            <a:solidFill>
              <a:srgbClr val="ACCBF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0419" name="Picture 2" descr="Captura de Tela 2015-08-30 às 22.09.5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7181" y="3292869"/>
            <a:ext cx="1935938" cy="1559719"/>
          </a:xfrm>
          <a:prstGeom prst="rect">
            <a:avLst/>
          </a:prstGeom>
          <a:noFill/>
          <a:ln w="9525">
            <a:solidFill>
              <a:srgbClr val="ACCBF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2253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my care, my right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2075" r="-52075"/>
          <a:stretch>
            <a:fillRect/>
          </a:stretch>
        </p:blipFill>
        <p:spPr>
          <a:xfrm>
            <a:off x="-2377790" y="259845"/>
            <a:ext cx="10295013" cy="4632754"/>
          </a:xfrm>
          <a:ln>
            <a:noFill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534231" y="1850412"/>
            <a:ext cx="35941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merican Typewriter"/>
                <a:cs typeface="American Typewriter"/>
              </a:rPr>
              <a:t>12 de </a:t>
            </a:r>
            <a:r>
              <a:rPr lang="en-US" sz="2400" dirty="0" err="1" smtClean="0">
                <a:latin typeface="American Typewriter"/>
                <a:cs typeface="American Typewriter"/>
              </a:rPr>
              <a:t>outubro</a:t>
            </a:r>
            <a:r>
              <a:rPr lang="en-US" sz="2400" dirty="0" smtClean="0">
                <a:latin typeface="American Typewriter"/>
                <a:cs typeface="American Typewriter"/>
              </a:rPr>
              <a:t> de 2019</a:t>
            </a:r>
            <a:endParaRPr lang="en-US" sz="2400" dirty="0">
              <a:latin typeface="American Typewriter"/>
              <a:cs typeface="American Typewriter"/>
            </a:endParaRPr>
          </a:p>
        </p:txBody>
      </p:sp>
    </p:spTree>
    <p:extLst>
      <p:ext uri="{BB962C8B-B14F-4D97-AF65-F5344CB8AC3E}">
        <p14:creationId xmlns:p14="http://schemas.microsoft.com/office/powerpoint/2010/main" val="28966461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332603" y="655477"/>
            <a:ext cx="7431208" cy="2743199"/>
          </a:xfrm>
        </p:spPr>
        <p:txBody>
          <a:bodyPr/>
          <a:lstStyle/>
          <a:p>
            <a:r>
              <a:rPr lang="en-US" sz="2400" b="1" dirty="0" err="1" smtClean="0"/>
              <a:t>Resolução</a:t>
            </a:r>
            <a:r>
              <a:rPr lang="en-US" sz="2400" b="1" dirty="0" smtClean="0"/>
              <a:t> 41 de 31 de </a:t>
            </a:r>
            <a:r>
              <a:rPr lang="en-US" sz="2400" b="1" dirty="0" err="1" smtClean="0"/>
              <a:t>outubro</a:t>
            </a:r>
            <a:r>
              <a:rPr lang="en-US" sz="2400" b="1" dirty="0" smtClean="0"/>
              <a:t> de 2018</a:t>
            </a:r>
          </a:p>
          <a:p>
            <a:r>
              <a:rPr lang="en-US" dirty="0" err="1" smtClean="0"/>
              <a:t>Publicada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Diário</a:t>
            </a:r>
            <a:r>
              <a:rPr lang="en-US" dirty="0" smtClean="0"/>
              <a:t> </a:t>
            </a:r>
            <a:r>
              <a:rPr lang="en-US" dirty="0" err="1" smtClean="0"/>
              <a:t>Oficial</a:t>
            </a:r>
            <a:r>
              <a:rPr lang="en-US" dirty="0" smtClean="0"/>
              <a:t> – DOCUMENTO DE ESTADO</a:t>
            </a:r>
          </a:p>
          <a:p>
            <a:r>
              <a:rPr lang="en-US" dirty="0" err="1" smtClean="0"/>
              <a:t>Comissão</a:t>
            </a:r>
            <a:r>
              <a:rPr lang="en-US" dirty="0" smtClean="0"/>
              <a:t> </a:t>
            </a:r>
            <a:r>
              <a:rPr lang="en-US" dirty="0" err="1" smtClean="0"/>
              <a:t>Intergestores</a:t>
            </a:r>
            <a:r>
              <a:rPr lang="en-US" dirty="0" smtClean="0"/>
              <a:t> Tripartite (CIT)</a:t>
            </a:r>
          </a:p>
          <a:p>
            <a:pPr marL="18288" indent="0">
              <a:buNone/>
            </a:pPr>
            <a:r>
              <a:rPr lang="en-US" dirty="0" smtClean="0"/>
              <a:t>-  </a:t>
            </a:r>
            <a:r>
              <a:rPr lang="en-US" dirty="0" err="1" smtClean="0"/>
              <a:t>Ministério</a:t>
            </a:r>
            <a:r>
              <a:rPr lang="en-US" dirty="0" smtClean="0"/>
              <a:t> da </a:t>
            </a:r>
            <a:r>
              <a:rPr lang="en-US" dirty="0" err="1" smtClean="0"/>
              <a:t>Saúde</a:t>
            </a:r>
            <a:r>
              <a:rPr lang="en-US" dirty="0" smtClean="0"/>
              <a:t> </a:t>
            </a:r>
            <a:endParaRPr lang="en-US" dirty="0"/>
          </a:p>
          <a:p>
            <a:pPr>
              <a:buFontTx/>
              <a:buChar char="-"/>
            </a:pPr>
            <a:r>
              <a:rPr lang="en-US" dirty="0" err="1" smtClean="0"/>
              <a:t>Conselho</a:t>
            </a:r>
            <a:r>
              <a:rPr lang="en-US" dirty="0" smtClean="0"/>
              <a:t> </a:t>
            </a:r>
            <a:r>
              <a:rPr lang="en-US" dirty="0" err="1" smtClean="0"/>
              <a:t>Nacional</a:t>
            </a:r>
            <a:r>
              <a:rPr lang="en-US" dirty="0" smtClean="0"/>
              <a:t> dos </a:t>
            </a:r>
            <a:r>
              <a:rPr lang="en-US" dirty="0" err="1" smtClean="0"/>
              <a:t>Secretários</a:t>
            </a:r>
            <a:r>
              <a:rPr lang="en-US" dirty="0" smtClean="0"/>
              <a:t> de </a:t>
            </a:r>
            <a:r>
              <a:rPr lang="en-US" dirty="0" err="1" smtClean="0"/>
              <a:t>Saúde</a:t>
            </a:r>
            <a:r>
              <a:rPr lang="en-US" dirty="0" smtClean="0"/>
              <a:t> (CONASS)</a:t>
            </a:r>
          </a:p>
          <a:p>
            <a:pPr>
              <a:buFontTx/>
              <a:buChar char="-"/>
            </a:pPr>
            <a:r>
              <a:rPr lang="en-US" dirty="0" err="1" smtClean="0"/>
              <a:t>Conselho</a:t>
            </a:r>
            <a:r>
              <a:rPr lang="en-US" dirty="0" smtClean="0"/>
              <a:t> </a:t>
            </a:r>
            <a:r>
              <a:rPr lang="en-US" dirty="0" err="1" smtClean="0"/>
              <a:t>Nacional</a:t>
            </a:r>
            <a:r>
              <a:rPr lang="en-US" dirty="0" smtClean="0"/>
              <a:t> dos </a:t>
            </a:r>
            <a:r>
              <a:rPr lang="en-US" dirty="0" err="1" smtClean="0"/>
              <a:t>Secretários</a:t>
            </a:r>
            <a:r>
              <a:rPr lang="en-US" dirty="0" smtClean="0"/>
              <a:t> </a:t>
            </a:r>
            <a:r>
              <a:rPr lang="en-US" dirty="0" err="1" smtClean="0"/>
              <a:t>Municipais</a:t>
            </a:r>
            <a:r>
              <a:rPr lang="en-US" dirty="0" smtClean="0"/>
              <a:t> de </a:t>
            </a:r>
            <a:r>
              <a:rPr lang="en-US" dirty="0" err="1" smtClean="0"/>
              <a:t>Saúde</a:t>
            </a:r>
            <a:r>
              <a:rPr lang="en-US" dirty="0" smtClean="0"/>
              <a:t> (CONASEMS)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Política</a:t>
            </a:r>
            <a:r>
              <a:rPr lang="en-US" dirty="0" smtClean="0"/>
              <a:t> </a:t>
            </a:r>
            <a:r>
              <a:rPr lang="en-US" dirty="0" err="1" smtClean="0"/>
              <a:t>Pública</a:t>
            </a:r>
            <a:r>
              <a:rPr lang="en-US" dirty="0" smtClean="0"/>
              <a:t> </a:t>
            </a:r>
            <a:r>
              <a:rPr lang="en-US" dirty="0" err="1" smtClean="0"/>
              <a:t>Nacional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460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332603" y="655477"/>
            <a:ext cx="7133338" cy="2743199"/>
          </a:xfrm>
        </p:spPr>
        <p:txBody>
          <a:bodyPr/>
          <a:lstStyle/>
          <a:p>
            <a:pPr algn="just"/>
            <a:r>
              <a:rPr lang="en-US" u="sng" dirty="0" smtClean="0"/>
              <a:t>Art</a:t>
            </a:r>
            <a:r>
              <a:rPr lang="en-US" u="sng" dirty="0"/>
              <a:t>. 1º </a:t>
            </a:r>
            <a:r>
              <a:rPr lang="en-US" dirty="0" err="1"/>
              <a:t>Dispor</a:t>
            </a:r>
            <a:r>
              <a:rPr lang="en-US" dirty="0"/>
              <a:t> </a:t>
            </a:r>
            <a:r>
              <a:rPr lang="en-US" dirty="0" err="1"/>
              <a:t>sobre</a:t>
            </a:r>
            <a:r>
              <a:rPr lang="en-US" dirty="0"/>
              <a:t> as </a:t>
            </a:r>
            <a:r>
              <a:rPr lang="en-US" dirty="0" err="1"/>
              <a:t>diretrizes</a:t>
            </a:r>
            <a:r>
              <a:rPr lang="en-US" dirty="0"/>
              <a:t> </a:t>
            </a:r>
            <a:r>
              <a:rPr lang="en-US" dirty="0" err="1"/>
              <a:t>para</a:t>
            </a:r>
            <a:r>
              <a:rPr lang="en-US" dirty="0"/>
              <a:t> a </a:t>
            </a:r>
            <a:r>
              <a:rPr lang="en-US" dirty="0" err="1"/>
              <a:t>organização</a:t>
            </a:r>
            <a:r>
              <a:rPr lang="en-US" dirty="0"/>
              <a:t> dos </a:t>
            </a:r>
            <a:r>
              <a:rPr lang="en-US" dirty="0" err="1"/>
              <a:t>cuidados</a:t>
            </a:r>
            <a:r>
              <a:rPr lang="en-US" dirty="0"/>
              <a:t> </a:t>
            </a:r>
            <a:r>
              <a:rPr lang="en-US" dirty="0" err="1"/>
              <a:t>paliativos</a:t>
            </a:r>
            <a:r>
              <a:rPr lang="en-US" dirty="0"/>
              <a:t>, </a:t>
            </a:r>
            <a:r>
              <a:rPr lang="en-US" dirty="0" err="1"/>
              <a:t>à</a:t>
            </a:r>
            <a:r>
              <a:rPr lang="en-US" dirty="0"/>
              <a:t> </a:t>
            </a:r>
            <a:r>
              <a:rPr lang="en-US" dirty="0" err="1"/>
              <a:t>luz</a:t>
            </a:r>
            <a:r>
              <a:rPr lang="en-US" dirty="0"/>
              <a:t> dos </a:t>
            </a:r>
            <a:r>
              <a:rPr lang="en-US" dirty="0" err="1"/>
              <a:t>cuidados</a:t>
            </a:r>
            <a:r>
              <a:rPr lang="en-US" dirty="0"/>
              <a:t> </a:t>
            </a:r>
            <a:r>
              <a:rPr lang="en-US" dirty="0" err="1"/>
              <a:t>continuados</a:t>
            </a:r>
            <a:r>
              <a:rPr lang="en-US" dirty="0"/>
              <a:t> </a:t>
            </a:r>
            <a:r>
              <a:rPr lang="en-US" dirty="0" err="1"/>
              <a:t>integrados</a:t>
            </a:r>
            <a:r>
              <a:rPr lang="en-US" dirty="0"/>
              <a:t>, no </a:t>
            </a:r>
            <a:r>
              <a:rPr lang="en-US" dirty="0" err="1"/>
              <a:t>âmbito</a:t>
            </a:r>
            <a:r>
              <a:rPr lang="en-US" dirty="0"/>
              <a:t> </a:t>
            </a:r>
            <a:r>
              <a:rPr lang="en-US" dirty="0" err="1"/>
              <a:t>Sistema</a:t>
            </a:r>
            <a:r>
              <a:rPr lang="en-US" dirty="0"/>
              <a:t> </a:t>
            </a:r>
            <a:r>
              <a:rPr lang="en-US" dirty="0" err="1"/>
              <a:t>Único</a:t>
            </a:r>
            <a:r>
              <a:rPr lang="en-US" dirty="0"/>
              <a:t> de </a:t>
            </a:r>
            <a:r>
              <a:rPr lang="en-US" dirty="0" err="1"/>
              <a:t>Saúde</a:t>
            </a:r>
            <a:r>
              <a:rPr lang="en-US" dirty="0"/>
              <a:t> (SUS).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Política</a:t>
            </a:r>
            <a:r>
              <a:rPr lang="en-US" dirty="0" smtClean="0"/>
              <a:t> </a:t>
            </a:r>
            <a:r>
              <a:rPr lang="en-US" dirty="0" err="1" smtClean="0"/>
              <a:t>Pública</a:t>
            </a:r>
            <a:r>
              <a:rPr lang="en-US" dirty="0" smtClean="0"/>
              <a:t> </a:t>
            </a:r>
            <a:r>
              <a:rPr lang="en-US" dirty="0" err="1" smtClean="0"/>
              <a:t>Nacional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133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45445" y="1112687"/>
            <a:ext cx="7506114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 </a:t>
            </a:r>
          </a:p>
          <a:p>
            <a:r>
              <a:rPr lang="en-US" sz="4000" b="1" dirty="0" smtClean="0"/>
              <a:t>  Lei  8.425 / 2019 </a:t>
            </a:r>
            <a:r>
              <a:rPr lang="en-US" sz="4000" dirty="0" smtClean="0"/>
              <a:t>(26 de </a:t>
            </a:r>
            <a:r>
              <a:rPr lang="en-US" sz="4000" dirty="0" err="1" smtClean="0"/>
              <a:t>junho</a:t>
            </a:r>
            <a:r>
              <a:rPr lang="en-US" sz="4000" dirty="0" smtClean="0"/>
              <a:t>)</a:t>
            </a:r>
          </a:p>
          <a:p>
            <a:endParaRPr lang="en-US" sz="4400" dirty="0"/>
          </a:p>
          <a:p>
            <a:r>
              <a:rPr lang="en-US" sz="2600" dirty="0" smtClean="0"/>
              <a:t>“</a:t>
            </a:r>
            <a:r>
              <a:rPr lang="en-US" sz="2600" dirty="0" err="1" smtClean="0"/>
              <a:t>Cria</a:t>
            </a:r>
            <a:r>
              <a:rPr lang="en-US" sz="2600" dirty="0" smtClean="0"/>
              <a:t> o </a:t>
            </a:r>
            <a:r>
              <a:rPr lang="en-US" sz="2600" dirty="0" err="1" smtClean="0"/>
              <a:t>Programa</a:t>
            </a:r>
            <a:r>
              <a:rPr lang="en-US" sz="2600" dirty="0" smtClean="0"/>
              <a:t> </a:t>
            </a:r>
            <a:r>
              <a:rPr lang="en-US" sz="2600" dirty="0" err="1" smtClean="0"/>
              <a:t>Estadual</a:t>
            </a:r>
            <a:r>
              <a:rPr lang="en-US" sz="2600" dirty="0" smtClean="0"/>
              <a:t> de </a:t>
            </a:r>
            <a:r>
              <a:rPr lang="en-US" sz="2600" dirty="0" err="1" smtClean="0"/>
              <a:t>Cuidados</a:t>
            </a:r>
            <a:r>
              <a:rPr lang="en-US" sz="2600" dirty="0" smtClean="0"/>
              <a:t> </a:t>
            </a:r>
            <a:r>
              <a:rPr lang="en-US" sz="2600" dirty="0" err="1" smtClean="0"/>
              <a:t>Paliativos</a:t>
            </a:r>
            <a:r>
              <a:rPr lang="en-US" sz="2600" dirty="0" smtClean="0"/>
              <a:t> no </a:t>
            </a:r>
            <a:r>
              <a:rPr lang="en-US" sz="2600" dirty="0" err="1" smtClean="0"/>
              <a:t>âmbito</a:t>
            </a:r>
            <a:r>
              <a:rPr lang="en-US" sz="2600" dirty="0" smtClean="0"/>
              <a:t> </a:t>
            </a:r>
            <a:r>
              <a:rPr lang="en-US" sz="2600" dirty="0"/>
              <a:t>d</a:t>
            </a:r>
            <a:r>
              <a:rPr lang="en-US" sz="2600" dirty="0" smtClean="0"/>
              <a:t>a </a:t>
            </a:r>
            <a:r>
              <a:rPr lang="en-US" sz="2600" dirty="0" err="1" smtClean="0"/>
              <a:t>Saúde</a:t>
            </a:r>
            <a:r>
              <a:rPr lang="en-US" sz="2600" dirty="0" smtClean="0"/>
              <a:t> </a:t>
            </a:r>
            <a:r>
              <a:rPr lang="en-US" sz="2600" dirty="0" err="1" smtClean="0"/>
              <a:t>Pública</a:t>
            </a:r>
            <a:r>
              <a:rPr lang="en-US" sz="2600" dirty="0" smtClean="0"/>
              <a:t> do Estado do Rio de Janeiro”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35534" y="389111"/>
            <a:ext cx="368425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Lei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Estadual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93744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err="1" smtClean="0"/>
              <a:t>Mapeamento</a:t>
            </a:r>
            <a:r>
              <a:rPr lang="en-US" sz="4400" dirty="0" smtClean="0"/>
              <a:t> </a:t>
            </a:r>
            <a:r>
              <a:rPr lang="en-US" sz="4400" dirty="0" err="1" smtClean="0"/>
              <a:t>nacional</a:t>
            </a:r>
            <a:endParaRPr lang="en-US" sz="44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618316" y="729012"/>
            <a:ext cx="6798754" cy="2743199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Ensino</a:t>
            </a:r>
            <a:r>
              <a:rPr lang="en-US" sz="2400" dirty="0" smtClean="0"/>
              <a:t> </a:t>
            </a:r>
            <a:r>
              <a:rPr lang="en-US" sz="2400" dirty="0" err="1" smtClean="0"/>
              <a:t>médico</a:t>
            </a:r>
            <a:r>
              <a:rPr lang="en-US" sz="2400" dirty="0" smtClean="0"/>
              <a:t> (</a:t>
            </a:r>
            <a:r>
              <a:rPr lang="en-US" sz="2400" dirty="0" err="1" smtClean="0"/>
              <a:t>conteúdo</a:t>
            </a:r>
            <a:r>
              <a:rPr lang="en-US" sz="2400" dirty="0" smtClean="0"/>
              <a:t> </a:t>
            </a:r>
            <a:r>
              <a:rPr lang="en-US" sz="2400" dirty="0" err="1" smtClean="0"/>
              <a:t>cuidados</a:t>
            </a:r>
            <a:r>
              <a:rPr lang="en-US" sz="2400" dirty="0" smtClean="0"/>
              <a:t> </a:t>
            </a:r>
            <a:r>
              <a:rPr lang="en-US" sz="2400" dirty="0" err="1" smtClean="0"/>
              <a:t>paliativos</a:t>
            </a:r>
            <a:r>
              <a:rPr lang="en-US" sz="2400" dirty="0" smtClean="0"/>
              <a:t>)</a:t>
            </a:r>
          </a:p>
          <a:p>
            <a:endParaRPr lang="en-US" sz="2400" dirty="0"/>
          </a:p>
          <a:p>
            <a:r>
              <a:rPr lang="en-US" sz="2400" dirty="0" smtClean="0"/>
              <a:t>46 / 336 </a:t>
            </a:r>
            <a:r>
              <a:rPr lang="en-US" sz="2400" dirty="0" err="1" smtClean="0"/>
              <a:t>escolas</a:t>
            </a:r>
            <a:r>
              <a:rPr lang="en-US" sz="2400" dirty="0" smtClean="0"/>
              <a:t> </a:t>
            </a:r>
            <a:r>
              <a:rPr lang="en-US" sz="2400" dirty="0" err="1" smtClean="0"/>
              <a:t>médicas</a:t>
            </a:r>
            <a:r>
              <a:rPr lang="en-US" sz="2400" dirty="0" smtClean="0"/>
              <a:t> </a:t>
            </a:r>
          </a:p>
          <a:p>
            <a:endParaRPr lang="en-US" sz="2400" dirty="0"/>
          </a:p>
          <a:p>
            <a:r>
              <a:rPr lang="en-US" sz="2400" dirty="0" err="1" smtClean="0"/>
              <a:t>Fonte</a:t>
            </a:r>
            <a:r>
              <a:rPr lang="en-US" sz="2400" dirty="0" smtClean="0"/>
              <a:t>: ANCP, 2018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21758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aptura de Tela 2019-05-29 às 16.23.17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7401" b="-17401"/>
          <a:stretch>
            <a:fillRect/>
          </a:stretch>
        </p:blipFill>
        <p:spPr>
          <a:xfrm>
            <a:off x="-1" y="-370717"/>
            <a:ext cx="6145647" cy="3067408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Captura de Tela 2019-05-29 às 16.23.28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854" y="2313388"/>
            <a:ext cx="6474387" cy="2488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416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18968" y="661930"/>
            <a:ext cx="6096000" cy="2743199"/>
          </a:xfrm>
        </p:spPr>
        <p:txBody>
          <a:bodyPr>
            <a:normAutofit fontScale="62500" lnSpcReduction="20000"/>
          </a:bodyPr>
          <a:lstStyle/>
          <a:p>
            <a:r>
              <a:rPr lang="en-US" sz="2800" dirty="0" err="1" smtClean="0"/>
              <a:t>Abordagem</a:t>
            </a:r>
            <a:r>
              <a:rPr lang="en-US" sz="2800" dirty="0" smtClean="0"/>
              <a:t> de </a:t>
            </a:r>
            <a:r>
              <a:rPr lang="en-US" sz="2800" dirty="0" err="1" smtClean="0"/>
              <a:t>Cuidados</a:t>
            </a:r>
            <a:r>
              <a:rPr lang="en-US" sz="2800" dirty="0" smtClean="0"/>
              <a:t> </a:t>
            </a:r>
            <a:r>
              <a:rPr lang="en-US" sz="2800" dirty="0" err="1" smtClean="0"/>
              <a:t>Paliativos</a:t>
            </a:r>
            <a:endParaRPr lang="en-US" sz="2800" dirty="0" smtClean="0"/>
          </a:p>
          <a:p>
            <a:pPr marL="18288" indent="0">
              <a:buNone/>
            </a:pPr>
            <a:r>
              <a:rPr lang="en-US" sz="2000" dirty="0" err="1" smtClean="0"/>
              <a:t>Graduação</a:t>
            </a:r>
            <a:r>
              <a:rPr lang="en-US" sz="2000" dirty="0" smtClean="0"/>
              <a:t>, </a:t>
            </a:r>
            <a:r>
              <a:rPr lang="en-US" sz="2000" dirty="0" err="1" smtClean="0"/>
              <a:t>generalistas</a:t>
            </a:r>
            <a:r>
              <a:rPr lang="en-US" sz="2000" dirty="0" smtClean="0"/>
              <a:t>, </a:t>
            </a:r>
            <a:r>
              <a:rPr lang="en-US" sz="2000" dirty="0" err="1" smtClean="0"/>
              <a:t>médicos</a:t>
            </a:r>
            <a:r>
              <a:rPr lang="en-US" sz="2000" dirty="0" smtClean="0"/>
              <a:t>, </a:t>
            </a:r>
            <a:r>
              <a:rPr lang="en-US" sz="2000" dirty="0" err="1" smtClean="0"/>
              <a:t>enfermeiros</a:t>
            </a:r>
            <a:r>
              <a:rPr lang="en-US" sz="2000" dirty="0" smtClean="0"/>
              <a:t>, </a:t>
            </a:r>
            <a:r>
              <a:rPr lang="en-US" sz="2000" dirty="0" err="1" smtClean="0"/>
              <a:t>educação</a:t>
            </a:r>
            <a:r>
              <a:rPr lang="en-US" sz="2000" dirty="0" smtClean="0"/>
              <a:t> </a:t>
            </a:r>
            <a:r>
              <a:rPr lang="en-US" sz="2000" dirty="0" err="1" smtClean="0"/>
              <a:t>continuada</a:t>
            </a:r>
            <a:r>
              <a:rPr lang="en-US" sz="2000" dirty="0" smtClean="0"/>
              <a:t> </a:t>
            </a:r>
            <a:r>
              <a:rPr lang="en-US" sz="2000" dirty="0" err="1" smtClean="0"/>
              <a:t>profissionais</a:t>
            </a:r>
            <a:r>
              <a:rPr lang="en-US" sz="2000" dirty="0" smtClean="0"/>
              <a:t> de </a:t>
            </a:r>
            <a:r>
              <a:rPr lang="en-US" sz="2000" dirty="0" err="1" smtClean="0"/>
              <a:t>saúde</a:t>
            </a:r>
            <a:r>
              <a:rPr lang="en-US" sz="2000" dirty="0" smtClean="0"/>
              <a:t>.</a:t>
            </a:r>
          </a:p>
          <a:p>
            <a:endParaRPr lang="en-US" sz="2800" dirty="0"/>
          </a:p>
          <a:p>
            <a:r>
              <a:rPr lang="en-US" sz="2800" dirty="0" err="1" smtClean="0"/>
              <a:t>Cuidados</a:t>
            </a:r>
            <a:r>
              <a:rPr lang="en-US" sz="2800" dirty="0" smtClean="0"/>
              <a:t> </a:t>
            </a:r>
            <a:r>
              <a:rPr lang="en-US" sz="2800" dirty="0" err="1" smtClean="0"/>
              <a:t>Paliativos</a:t>
            </a:r>
            <a:r>
              <a:rPr lang="en-US" sz="2800" dirty="0" smtClean="0"/>
              <a:t> </a:t>
            </a:r>
            <a:r>
              <a:rPr lang="en-US" sz="2800" dirty="0" err="1" smtClean="0"/>
              <a:t>Gerais</a:t>
            </a:r>
            <a:endParaRPr lang="en-US" sz="2800" dirty="0" smtClean="0"/>
          </a:p>
          <a:p>
            <a:pPr marL="18288" indent="0">
              <a:buNone/>
            </a:pPr>
            <a:r>
              <a:rPr lang="en-US" dirty="0" err="1" smtClean="0"/>
              <a:t>Profissionais</a:t>
            </a:r>
            <a:r>
              <a:rPr lang="en-US" dirty="0" smtClean="0"/>
              <a:t> </a:t>
            </a:r>
            <a:r>
              <a:rPr lang="en-US" dirty="0" err="1" smtClean="0"/>
              <a:t>frequentemente</a:t>
            </a:r>
            <a:r>
              <a:rPr lang="en-US" dirty="0" smtClean="0"/>
              <a:t> </a:t>
            </a:r>
            <a:r>
              <a:rPr lang="en-US" dirty="0" err="1" smtClean="0"/>
              <a:t>envolvidos</a:t>
            </a:r>
            <a:r>
              <a:rPr lang="en-US" dirty="0" smtClean="0"/>
              <a:t> com </a:t>
            </a:r>
            <a:r>
              <a:rPr lang="en-US" dirty="0" err="1" smtClean="0"/>
              <a:t>pacientes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cuidados</a:t>
            </a:r>
            <a:r>
              <a:rPr lang="en-US" dirty="0" smtClean="0"/>
              <a:t> </a:t>
            </a:r>
            <a:r>
              <a:rPr lang="en-US" dirty="0" err="1" smtClean="0"/>
              <a:t>paliativos</a:t>
            </a:r>
            <a:r>
              <a:rPr lang="en-US" dirty="0" smtClean="0"/>
              <a:t> (</a:t>
            </a:r>
            <a:r>
              <a:rPr lang="en-US" dirty="0" err="1" smtClean="0"/>
              <a:t>gerontologia</a:t>
            </a:r>
            <a:r>
              <a:rPr lang="en-US" dirty="0" smtClean="0"/>
              <a:t>, </a:t>
            </a:r>
            <a:r>
              <a:rPr lang="en-US" dirty="0" err="1" smtClean="0"/>
              <a:t>oncologia</a:t>
            </a:r>
            <a:r>
              <a:rPr lang="en-US" dirty="0" smtClean="0"/>
              <a:t>)</a:t>
            </a:r>
          </a:p>
          <a:p>
            <a:endParaRPr lang="en-US" sz="2800" dirty="0"/>
          </a:p>
          <a:p>
            <a:r>
              <a:rPr lang="en-US" sz="2800" dirty="0" err="1" smtClean="0"/>
              <a:t>Cuidados</a:t>
            </a:r>
            <a:r>
              <a:rPr lang="en-US" sz="2800" dirty="0" smtClean="0"/>
              <a:t> </a:t>
            </a:r>
            <a:r>
              <a:rPr lang="en-US" sz="2800" dirty="0" err="1" smtClean="0"/>
              <a:t>Paliativos</a:t>
            </a:r>
            <a:r>
              <a:rPr lang="en-US" sz="2800" dirty="0" smtClean="0"/>
              <a:t> </a:t>
            </a:r>
            <a:r>
              <a:rPr lang="en-US" sz="2800" dirty="0" err="1" smtClean="0"/>
              <a:t>Especializados</a:t>
            </a:r>
            <a:endParaRPr lang="en-US" sz="2800" dirty="0" smtClean="0"/>
          </a:p>
          <a:p>
            <a:pPr marL="18288" indent="0">
              <a:buNone/>
            </a:pPr>
            <a:r>
              <a:rPr lang="en-US" sz="2200" dirty="0" err="1" smtClean="0"/>
              <a:t>Profissionais</a:t>
            </a:r>
            <a:r>
              <a:rPr lang="en-US" sz="2200" dirty="0" smtClean="0"/>
              <a:t> </a:t>
            </a:r>
            <a:r>
              <a:rPr lang="en-US" sz="2200" dirty="0" err="1" smtClean="0"/>
              <a:t>dedicados</a:t>
            </a:r>
            <a:r>
              <a:rPr lang="en-US" sz="2200" dirty="0" smtClean="0"/>
              <a:t> </a:t>
            </a:r>
            <a:r>
              <a:rPr lang="en-US" sz="2200" dirty="0" err="1" smtClean="0"/>
              <a:t>exclusivamente</a:t>
            </a:r>
            <a:r>
              <a:rPr lang="en-US" sz="2200" dirty="0" smtClean="0"/>
              <a:t>. </a:t>
            </a:r>
            <a:r>
              <a:rPr lang="en-US" sz="2200" dirty="0" err="1" smtClean="0"/>
              <a:t>Solução</a:t>
            </a:r>
            <a:r>
              <a:rPr lang="en-US" sz="2200" dirty="0" smtClean="0"/>
              <a:t> de </a:t>
            </a:r>
            <a:r>
              <a:rPr lang="en-US" sz="2200" dirty="0" err="1" smtClean="0"/>
              <a:t>problemas</a:t>
            </a:r>
            <a:r>
              <a:rPr lang="en-US" sz="2200" dirty="0" smtClean="0"/>
              <a:t> </a:t>
            </a:r>
            <a:r>
              <a:rPr lang="en-US" sz="2200" dirty="0" err="1" smtClean="0"/>
              <a:t>complexos</a:t>
            </a:r>
            <a:r>
              <a:rPr lang="en-US" sz="2200" dirty="0" smtClean="0"/>
              <a:t>.</a:t>
            </a:r>
            <a:endParaRPr lang="en-US" sz="2200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77240" y="3939336"/>
            <a:ext cx="7543800" cy="685800"/>
          </a:xfrm>
        </p:spPr>
        <p:txBody>
          <a:bodyPr/>
          <a:lstStyle/>
          <a:p>
            <a:r>
              <a:rPr lang="en-US" dirty="0" err="1" smtClean="0"/>
              <a:t>Níveis</a:t>
            </a:r>
            <a:r>
              <a:rPr lang="en-US" dirty="0" smtClean="0"/>
              <a:t> de </a:t>
            </a:r>
            <a:r>
              <a:rPr lang="en-US" dirty="0" err="1" smtClean="0"/>
              <a:t>Educação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872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Captura de Tela 2019-05-09 às 02.18.2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232" y="473612"/>
            <a:ext cx="5818088" cy="4286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908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961142" y="596677"/>
            <a:ext cx="6662080" cy="2743199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/>
              <a:t>A</a:t>
            </a:r>
            <a:r>
              <a:rPr lang="en-US" dirty="0" err="1" smtClean="0"/>
              <a:t>tenção</a:t>
            </a:r>
            <a:r>
              <a:rPr lang="en-US" dirty="0" smtClean="0"/>
              <a:t> </a:t>
            </a:r>
            <a:r>
              <a:rPr lang="en-US" dirty="0" err="1" smtClean="0"/>
              <a:t>primária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Hospital </a:t>
            </a:r>
            <a:r>
              <a:rPr lang="en-US" dirty="0" err="1" smtClean="0"/>
              <a:t>Geral</a:t>
            </a:r>
            <a:r>
              <a:rPr lang="en-US" dirty="0" smtClean="0"/>
              <a:t> – </a:t>
            </a:r>
            <a:r>
              <a:rPr lang="en-US" dirty="0" err="1" smtClean="0"/>
              <a:t>equipes</a:t>
            </a:r>
            <a:r>
              <a:rPr lang="en-US" dirty="0" smtClean="0"/>
              <a:t> </a:t>
            </a:r>
            <a:r>
              <a:rPr lang="en-US" dirty="0" err="1" smtClean="0"/>
              <a:t>consultoras</a:t>
            </a:r>
            <a:r>
              <a:rPr lang="en-US" dirty="0" smtClean="0"/>
              <a:t> / </a:t>
            </a:r>
            <a:r>
              <a:rPr lang="en-US" dirty="0" err="1" smtClean="0"/>
              <a:t>itinerantes</a:t>
            </a:r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Ambulatórios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“Hospices”</a:t>
            </a:r>
          </a:p>
          <a:p>
            <a:endParaRPr lang="en-US" dirty="0"/>
          </a:p>
          <a:p>
            <a:r>
              <a:rPr lang="en-US" dirty="0" err="1" smtClean="0"/>
              <a:t>Serviço</a:t>
            </a:r>
            <a:r>
              <a:rPr lang="en-US" dirty="0" smtClean="0"/>
              <a:t> </a:t>
            </a:r>
            <a:r>
              <a:rPr lang="en-US" dirty="0" err="1" smtClean="0"/>
              <a:t>domiciliar</a:t>
            </a:r>
            <a:r>
              <a:rPr lang="en-US" dirty="0" smtClean="0"/>
              <a:t> – “home-care”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77240" y="3786960"/>
            <a:ext cx="7543800" cy="685800"/>
          </a:xfrm>
        </p:spPr>
        <p:txBody>
          <a:bodyPr/>
          <a:lstStyle/>
          <a:p>
            <a:r>
              <a:rPr lang="en-US" dirty="0" err="1" smtClean="0"/>
              <a:t>Modelos</a:t>
            </a:r>
            <a:r>
              <a:rPr lang="en-US" dirty="0" smtClean="0"/>
              <a:t> de </a:t>
            </a:r>
            <a:r>
              <a:rPr lang="en-US" dirty="0" err="1" smtClean="0"/>
              <a:t>Assistência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6166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63888" y="249492"/>
            <a:ext cx="2016224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4000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ookman Old Style"/>
                <a:cs typeface="Bookman Old Style"/>
              </a:rPr>
              <a:t>Pilares</a:t>
            </a:r>
            <a:endParaRPr lang="en-US" sz="400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Bookman Old Style"/>
              <a:cs typeface="Bookman Old Style"/>
            </a:endParaRPr>
          </a:p>
        </p:txBody>
      </p:sp>
      <p:pic>
        <p:nvPicPr>
          <p:cNvPr id="69634" name="Picture 2" descr="Captura de Tela 2015-03-16 às 23.11.58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95" y="3411141"/>
            <a:ext cx="243522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66918" y="1355974"/>
            <a:ext cx="7200900" cy="378565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 typeface="Arial"/>
              <a:buChar char="•"/>
              <a:defRPr/>
            </a:pPr>
            <a:r>
              <a:rPr lang="en-US" sz="2400" dirty="0" err="1">
                <a:solidFill>
                  <a:srgbClr val="FFFFFF"/>
                </a:solidFill>
                <a:latin typeface="Bookman Old Style"/>
                <a:cs typeface="Bookman Old Style"/>
              </a:rPr>
              <a:t>Controle</a:t>
            </a:r>
            <a:r>
              <a:rPr lang="en-US" sz="2400" dirty="0">
                <a:solidFill>
                  <a:srgbClr val="FFFFFF"/>
                </a:solidFill>
                <a:latin typeface="Bookman Old Style"/>
                <a:cs typeface="Bookman Old Style"/>
              </a:rPr>
              <a:t> de </a:t>
            </a:r>
            <a:r>
              <a:rPr lang="en-US" sz="2400" dirty="0" err="1">
                <a:solidFill>
                  <a:srgbClr val="FFFFFF"/>
                </a:solidFill>
                <a:latin typeface="Bookman Old Style"/>
                <a:cs typeface="Bookman Old Style"/>
              </a:rPr>
              <a:t>sintomas</a:t>
            </a:r>
            <a:endParaRPr lang="en-US" sz="2400" dirty="0">
              <a:solidFill>
                <a:srgbClr val="FFFFFF"/>
              </a:solidFill>
              <a:latin typeface="Bookman Old Style"/>
              <a:cs typeface="Bookman Old Style"/>
            </a:endParaRPr>
          </a:p>
          <a:p>
            <a:pPr>
              <a:defRPr/>
            </a:pPr>
            <a:r>
              <a:rPr lang="en-US" sz="2400" dirty="0">
                <a:solidFill>
                  <a:srgbClr val="FFFFFF"/>
                </a:solidFill>
                <a:latin typeface="Bookman Old Style"/>
                <a:cs typeface="Bookman Old Style"/>
              </a:rPr>
              <a:t>       - </a:t>
            </a:r>
            <a:r>
              <a:rPr lang="en-US" sz="2400" dirty="0" err="1">
                <a:solidFill>
                  <a:srgbClr val="FFFFFF"/>
                </a:solidFill>
                <a:latin typeface="Bookman Old Style"/>
                <a:cs typeface="Bookman Old Style"/>
              </a:rPr>
              <a:t>físicos</a:t>
            </a:r>
            <a:r>
              <a:rPr lang="en-US" sz="2400" dirty="0">
                <a:solidFill>
                  <a:srgbClr val="FFFFFF"/>
                </a:solidFill>
                <a:latin typeface="Bookman Old Style"/>
                <a:cs typeface="Bookman Old Style"/>
              </a:rPr>
              <a:t>, </a:t>
            </a:r>
            <a:r>
              <a:rPr lang="en-US" sz="2400" dirty="0" err="1">
                <a:solidFill>
                  <a:srgbClr val="FFFFFF"/>
                </a:solidFill>
                <a:latin typeface="Bookman Old Style"/>
                <a:cs typeface="Bookman Old Style"/>
              </a:rPr>
              <a:t>psíquicos</a:t>
            </a:r>
            <a:r>
              <a:rPr lang="en-US" sz="2400" dirty="0">
                <a:solidFill>
                  <a:srgbClr val="FFFFFF"/>
                </a:solidFill>
                <a:latin typeface="Bookman Old Style"/>
                <a:cs typeface="Bookman Old Style"/>
              </a:rPr>
              <a:t>, </a:t>
            </a:r>
            <a:r>
              <a:rPr lang="en-US" sz="2400" dirty="0" err="1">
                <a:solidFill>
                  <a:srgbClr val="FFFFFF"/>
                </a:solidFill>
                <a:latin typeface="Bookman Old Style"/>
                <a:cs typeface="Bookman Old Style"/>
              </a:rPr>
              <a:t>sociais</a:t>
            </a:r>
            <a:r>
              <a:rPr lang="en-US" sz="2400" dirty="0">
                <a:solidFill>
                  <a:srgbClr val="FFFFFF"/>
                </a:solidFill>
                <a:latin typeface="Bookman Old Style"/>
                <a:cs typeface="Bookman Old Style"/>
              </a:rPr>
              <a:t> e </a:t>
            </a:r>
            <a:r>
              <a:rPr lang="en-US" sz="2400" dirty="0" err="1">
                <a:solidFill>
                  <a:srgbClr val="FFFFFF"/>
                </a:solidFill>
                <a:latin typeface="Bookman Old Style"/>
                <a:cs typeface="Bookman Old Style"/>
              </a:rPr>
              <a:t>espirituais</a:t>
            </a:r>
            <a:endParaRPr lang="en-US" sz="2400" dirty="0">
              <a:solidFill>
                <a:srgbClr val="FFFFFF"/>
              </a:solidFill>
              <a:latin typeface="Bookman Old Style"/>
              <a:cs typeface="Bookman Old Style"/>
            </a:endParaRPr>
          </a:p>
          <a:p>
            <a:pPr marL="285750" indent="-285750">
              <a:buFont typeface="Arial"/>
              <a:buChar char="•"/>
              <a:defRPr/>
            </a:pPr>
            <a:endParaRPr lang="en-US" sz="2400" dirty="0">
              <a:solidFill>
                <a:srgbClr val="FFFFFF"/>
              </a:solidFill>
              <a:latin typeface="Bookman Old Style"/>
              <a:cs typeface="Bookman Old Style"/>
            </a:endParaRPr>
          </a:p>
          <a:p>
            <a:pPr marL="285750" indent="-285750">
              <a:buFont typeface="Arial"/>
              <a:buChar char="•"/>
              <a:defRPr/>
            </a:pPr>
            <a:r>
              <a:rPr lang="en-US" sz="2400" dirty="0" err="1">
                <a:solidFill>
                  <a:srgbClr val="FFFFFF"/>
                </a:solidFill>
                <a:latin typeface="Bookman Old Style"/>
                <a:cs typeface="Bookman Old Style"/>
              </a:rPr>
              <a:t>Comunicação</a:t>
            </a:r>
            <a:endParaRPr lang="en-US" sz="2400" dirty="0">
              <a:solidFill>
                <a:srgbClr val="FFFFFF"/>
              </a:solidFill>
              <a:latin typeface="Bookman Old Style"/>
              <a:cs typeface="Bookman Old Style"/>
            </a:endParaRPr>
          </a:p>
          <a:p>
            <a:pPr>
              <a:defRPr/>
            </a:pPr>
            <a:r>
              <a:rPr lang="en-US" sz="2400" dirty="0">
                <a:solidFill>
                  <a:srgbClr val="FFFFFF"/>
                </a:solidFill>
                <a:latin typeface="Bookman Old Style"/>
                <a:cs typeface="Bookman Old Style"/>
              </a:rPr>
              <a:t>       </a:t>
            </a:r>
            <a:r>
              <a:rPr lang="en-US" sz="2400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  </a:t>
            </a:r>
            <a:r>
              <a:rPr lang="en-US" sz="2400" dirty="0" err="1" smtClean="0">
                <a:solidFill>
                  <a:srgbClr val="FFFFFF"/>
                </a:solidFill>
                <a:latin typeface="Bookman Old Style"/>
                <a:cs typeface="Bookman Old Style"/>
              </a:rPr>
              <a:t>paciente</a:t>
            </a:r>
            <a:r>
              <a:rPr lang="en-US" sz="2400" dirty="0">
                <a:solidFill>
                  <a:srgbClr val="FFFFFF"/>
                </a:solidFill>
                <a:latin typeface="Bookman Old Style"/>
                <a:cs typeface="Bookman Old Style"/>
              </a:rPr>
              <a:t>/</a:t>
            </a:r>
            <a:r>
              <a:rPr lang="en-US" sz="2400" dirty="0" err="1">
                <a:solidFill>
                  <a:srgbClr val="FFFFFF"/>
                </a:solidFill>
                <a:latin typeface="Bookman Old Style"/>
                <a:cs typeface="Bookman Old Style"/>
              </a:rPr>
              <a:t>família</a:t>
            </a:r>
            <a:endParaRPr lang="en-US" sz="2400" dirty="0">
              <a:solidFill>
                <a:srgbClr val="FFFFFF"/>
              </a:solidFill>
              <a:latin typeface="Bookman Old Style"/>
              <a:cs typeface="Bookman Old Style"/>
            </a:endParaRPr>
          </a:p>
          <a:p>
            <a:pPr>
              <a:defRPr/>
            </a:pPr>
            <a:r>
              <a:rPr lang="en-US" sz="2400" dirty="0">
                <a:solidFill>
                  <a:srgbClr val="FFFFFF"/>
                </a:solidFill>
                <a:latin typeface="Bookman Old Style"/>
                <a:cs typeface="Bookman Old Style"/>
              </a:rPr>
              <a:t>       </a:t>
            </a:r>
            <a:r>
              <a:rPr lang="en-US" sz="2400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  </a:t>
            </a:r>
            <a:r>
              <a:rPr lang="en-US" sz="2400" dirty="0" err="1" smtClean="0">
                <a:solidFill>
                  <a:srgbClr val="FFFFFF"/>
                </a:solidFill>
                <a:latin typeface="Bookman Old Style"/>
                <a:cs typeface="Bookman Old Style"/>
              </a:rPr>
              <a:t>equipe</a:t>
            </a:r>
            <a:endParaRPr lang="en-US" sz="2400" dirty="0">
              <a:solidFill>
                <a:srgbClr val="FFFFFF"/>
              </a:solidFill>
              <a:latin typeface="Bookman Old Style"/>
              <a:cs typeface="Bookman Old Style"/>
            </a:endParaRPr>
          </a:p>
          <a:p>
            <a:pPr>
              <a:defRPr/>
            </a:pPr>
            <a:endParaRPr lang="en-US" sz="2400" dirty="0">
              <a:solidFill>
                <a:srgbClr val="FFFFFF"/>
              </a:solidFill>
              <a:latin typeface="Bookman Old Style"/>
              <a:cs typeface="Bookman Old Style"/>
            </a:endParaRPr>
          </a:p>
          <a:p>
            <a:pPr marL="285750" indent="-285750">
              <a:buFont typeface="Arial"/>
              <a:buChar char="•"/>
              <a:defRPr/>
            </a:pPr>
            <a:r>
              <a:rPr lang="en-US" sz="2400" dirty="0" err="1">
                <a:solidFill>
                  <a:srgbClr val="FFFFFF"/>
                </a:solidFill>
                <a:latin typeface="Bookman Old Style"/>
                <a:cs typeface="Bookman Old Style"/>
              </a:rPr>
              <a:t>Tomada</a:t>
            </a:r>
            <a:r>
              <a:rPr lang="en-US" sz="2400" dirty="0">
                <a:solidFill>
                  <a:srgbClr val="FFFFFF"/>
                </a:solidFill>
                <a:latin typeface="Bookman Old Style"/>
                <a:cs typeface="Bookman Old Style"/>
              </a:rPr>
              <a:t> de </a:t>
            </a:r>
            <a:r>
              <a:rPr lang="en-US" sz="2400" dirty="0" err="1">
                <a:solidFill>
                  <a:srgbClr val="FFFFFF"/>
                </a:solidFill>
                <a:latin typeface="Bookman Old Style"/>
                <a:cs typeface="Bookman Old Style"/>
              </a:rPr>
              <a:t>decisão</a:t>
            </a:r>
            <a:endParaRPr lang="en-US" sz="2400" dirty="0">
              <a:solidFill>
                <a:srgbClr val="FFFFFF"/>
              </a:solidFill>
              <a:latin typeface="Bookman Old Style"/>
              <a:cs typeface="Bookman Old Style"/>
            </a:endParaRPr>
          </a:p>
          <a:p>
            <a:pPr>
              <a:defRPr/>
            </a:pPr>
            <a:r>
              <a:rPr lang="en-US" sz="2400" dirty="0">
                <a:solidFill>
                  <a:srgbClr val="FFFFFF"/>
                </a:solidFill>
                <a:latin typeface="Bookman Old Style"/>
                <a:cs typeface="Bookman Old Style"/>
              </a:rPr>
              <a:t>       - </a:t>
            </a:r>
            <a:r>
              <a:rPr lang="en-US" sz="2400" dirty="0" err="1">
                <a:solidFill>
                  <a:srgbClr val="FFFFFF"/>
                </a:solidFill>
                <a:latin typeface="Bookman Old Style"/>
                <a:cs typeface="Bookman Old Style"/>
              </a:rPr>
              <a:t>deliberação</a:t>
            </a:r>
            <a:endParaRPr lang="en-US" sz="2400" dirty="0">
              <a:solidFill>
                <a:srgbClr val="FFFFFF"/>
              </a:solidFill>
              <a:latin typeface="Bookman Old Style"/>
              <a:cs typeface="Bookman Old Style"/>
            </a:endParaRPr>
          </a:p>
          <a:p>
            <a:pPr>
              <a:defRPr/>
            </a:pPr>
            <a:r>
              <a:rPr lang="en-US" sz="2400" dirty="0">
                <a:solidFill>
                  <a:srgbClr val="FFFFFF"/>
                </a:solidFill>
                <a:latin typeface="Bookman Old Style"/>
                <a:cs typeface="Bookman Old Style"/>
              </a:rPr>
              <a:t>       - </a:t>
            </a:r>
            <a:r>
              <a:rPr lang="en-US" sz="2400" dirty="0" err="1">
                <a:solidFill>
                  <a:srgbClr val="FFFFFF"/>
                </a:solidFill>
                <a:latin typeface="Bookman Old Style"/>
                <a:cs typeface="Bookman Old Style"/>
              </a:rPr>
              <a:t>prognóstico</a:t>
            </a:r>
            <a:endParaRPr lang="en-US" sz="2400" dirty="0">
              <a:solidFill>
                <a:srgbClr val="FFFFFF"/>
              </a:solidFill>
              <a:latin typeface="Bookman Old Style"/>
              <a:cs typeface="Bookman Old Style"/>
            </a:endParaRPr>
          </a:p>
        </p:txBody>
      </p:sp>
    </p:spTree>
    <p:extLst>
      <p:ext uri="{BB962C8B-B14F-4D97-AF65-F5344CB8AC3E}">
        <p14:creationId xmlns:p14="http://schemas.microsoft.com/office/powerpoint/2010/main" val="1646837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Text Box 2"/>
          <p:cNvSpPr txBox="1">
            <a:spLocks noChangeArrowheads="1"/>
          </p:cNvSpPr>
          <p:nvPr/>
        </p:nvSpPr>
        <p:spPr bwMode="auto">
          <a:xfrm>
            <a:off x="1835152" y="411956"/>
            <a:ext cx="7058025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PT" sz="5400" b="1">
                <a:solidFill>
                  <a:schemeClr val="bg1"/>
                </a:solidFill>
                <a:latin typeface="Bookman Old Style" charset="0"/>
              </a:rPr>
              <a:t> </a:t>
            </a:r>
            <a:endParaRPr lang="pt-BR" sz="5400" b="1">
              <a:solidFill>
                <a:schemeClr val="bg1"/>
              </a:solidFill>
              <a:latin typeface="Bookman Old Style" charset="0"/>
            </a:endParaRPr>
          </a:p>
        </p:txBody>
      </p:sp>
      <p:sp>
        <p:nvSpPr>
          <p:cNvPr id="153603" name="Text Box 3"/>
          <p:cNvSpPr txBox="1">
            <a:spLocks noChangeArrowheads="1"/>
          </p:cNvSpPr>
          <p:nvPr/>
        </p:nvSpPr>
        <p:spPr bwMode="auto">
          <a:xfrm>
            <a:off x="395288" y="2950369"/>
            <a:ext cx="648176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>
              <a:solidFill>
                <a:schemeClr val="bg1"/>
              </a:solidFill>
              <a:latin typeface="Bookman Old Style" charset="0"/>
            </a:endParaRPr>
          </a:p>
        </p:txBody>
      </p:sp>
      <p:pic>
        <p:nvPicPr>
          <p:cNvPr id="33795" name="Picture 1" descr="Captura de Tela 2018-05-24 às 22.37.0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888999"/>
            <a:ext cx="699770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Picture 2" descr="Captura de Tela 2018-05-24 às 22.37.2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3134927"/>
            <a:ext cx="421640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3011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Text Box 2"/>
          <p:cNvSpPr txBox="1">
            <a:spLocks noChangeArrowheads="1"/>
          </p:cNvSpPr>
          <p:nvPr/>
        </p:nvSpPr>
        <p:spPr bwMode="auto">
          <a:xfrm>
            <a:off x="1835152" y="411956"/>
            <a:ext cx="7058025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PT" sz="5400" b="1">
                <a:solidFill>
                  <a:schemeClr val="bg1"/>
                </a:solidFill>
                <a:latin typeface="Bookman Old Style" charset="0"/>
              </a:rPr>
              <a:t> </a:t>
            </a:r>
            <a:endParaRPr lang="pt-BR" sz="5400" b="1">
              <a:solidFill>
                <a:schemeClr val="bg1"/>
              </a:solidFill>
              <a:latin typeface="Bookman Old Style" charset="0"/>
            </a:endParaRPr>
          </a:p>
        </p:txBody>
      </p:sp>
      <p:sp>
        <p:nvSpPr>
          <p:cNvPr id="153603" name="Text Box 3"/>
          <p:cNvSpPr txBox="1">
            <a:spLocks noChangeArrowheads="1"/>
          </p:cNvSpPr>
          <p:nvPr/>
        </p:nvSpPr>
        <p:spPr bwMode="auto">
          <a:xfrm>
            <a:off x="395288" y="2950369"/>
            <a:ext cx="648176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>
              <a:solidFill>
                <a:schemeClr val="bg1"/>
              </a:solidFill>
              <a:latin typeface="Bookman Old Style" charset="0"/>
            </a:endParaRPr>
          </a:p>
        </p:txBody>
      </p:sp>
      <p:pic>
        <p:nvPicPr>
          <p:cNvPr id="34819" name="Picture 1" descr="Captura de Tela 2018-05-24 às 22.37.50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0"/>
            <a:ext cx="7831138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3922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m_Papoula_CreativeCommon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92" y="283439"/>
            <a:ext cx="9099508" cy="45442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6239" y="1609568"/>
            <a:ext cx="89772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latin typeface="American Typewriter"/>
                <a:cs typeface="American Typewriter"/>
              </a:rPr>
              <a:t>M O R F I N A</a:t>
            </a:r>
            <a:endParaRPr lang="en-US" sz="9600" dirty="0">
              <a:latin typeface="American Typewriter"/>
              <a:cs typeface="American Typewriter"/>
            </a:endParaRPr>
          </a:p>
        </p:txBody>
      </p:sp>
    </p:spTree>
    <p:extLst>
      <p:ext uri="{BB962C8B-B14F-4D97-AF65-F5344CB8AC3E}">
        <p14:creationId xmlns:p14="http://schemas.microsoft.com/office/powerpoint/2010/main" val="24860453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2" descr="hipodermóclise arlette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528" r="-12528"/>
          <a:stretch>
            <a:fillRect/>
          </a:stretch>
        </p:blipFill>
        <p:spPr>
          <a:xfrm rot="10800000">
            <a:off x="-344910" y="740500"/>
            <a:ext cx="6339523" cy="38037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75316" y="1379964"/>
            <a:ext cx="3323666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Terapia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Subcutânea</a:t>
            </a:r>
            <a:endParaRPr lang="en-US" sz="2000" b="1" dirty="0" smtClean="0"/>
          </a:p>
          <a:p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err="1" smtClean="0"/>
              <a:t>Hidratação</a:t>
            </a:r>
            <a:endParaRPr lang="en-US" dirty="0"/>
          </a:p>
          <a:p>
            <a:r>
              <a:rPr lang="en-US" dirty="0" smtClean="0"/>
              <a:t>SG 5%, SF 0,9%</a:t>
            </a:r>
          </a:p>
          <a:p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err="1" smtClean="0"/>
              <a:t>Medicamentos</a:t>
            </a:r>
            <a:endParaRPr lang="en-US" dirty="0" smtClean="0"/>
          </a:p>
          <a:p>
            <a:r>
              <a:rPr lang="en-US" dirty="0" err="1" smtClean="0"/>
              <a:t>Antibióticos</a:t>
            </a:r>
            <a:r>
              <a:rPr lang="en-US" dirty="0" smtClean="0"/>
              <a:t>, </a:t>
            </a:r>
            <a:r>
              <a:rPr lang="en-US" dirty="0" err="1" smtClean="0"/>
              <a:t>Dexametasona</a:t>
            </a:r>
            <a:r>
              <a:rPr lang="en-US" dirty="0" smtClean="0"/>
              <a:t>, </a:t>
            </a:r>
            <a:r>
              <a:rPr lang="en-US" dirty="0" err="1" smtClean="0"/>
              <a:t>Escopolamina</a:t>
            </a:r>
            <a:r>
              <a:rPr lang="en-US" dirty="0" smtClean="0"/>
              <a:t>, </a:t>
            </a:r>
            <a:r>
              <a:rPr lang="en-US" dirty="0" err="1" smtClean="0"/>
              <a:t>Furosemida</a:t>
            </a:r>
            <a:r>
              <a:rPr lang="en-US" dirty="0" smtClean="0"/>
              <a:t>, Haloperidol, </a:t>
            </a:r>
            <a:r>
              <a:rPr lang="en-US" dirty="0" err="1" smtClean="0"/>
              <a:t>Opióides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025632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371663" y="914403"/>
            <a:ext cx="7010400" cy="2743199"/>
          </a:xfrm>
        </p:spPr>
        <p:txBody>
          <a:bodyPr>
            <a:normAutofit/>
          </a:bodyPr>
          <a:lstStyle/>
          <a:p>
            <a:pPr marL="18288" indent="0">
              <a:buNone/>
            </a:pPr>
            <a:r>
              <a:rPr lang="en-US" sz="9600" dirty="0" smtClean="0"/>
              <a:t>Para </a:t>
            </a:r>
            <a:r>
              <a:rPr lang="en-US" sz="9600" dirty="0" err="1" smtClean="0"/>
              <a:t>quem</a:t>
            </a:r>
            <a:r>
              <a:rPr lang="en-US" sz="9600" dirty="0" smtClean="0"/>
              <a:t>?</a:t>
            </a:r>
            <a:endParaRPr lang="en-US" sz="9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291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9" name="Content Placeholder 8" descr="Captura de Tela 2018-04-03 às 11.01.52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141" r="-30141"/>
          <a:stretch>
            <a:fillRect/>
          </a:stretch>
        </p:blipFill>
        <p:spPr>
          <a:xfrm>
            <a:off x="-1508113" y="0"/>
            <a:ext cx="12121898" cy="5143500"/>
          </a:xfrm>
        </p:spPr>
      </p:pic>
    </p:spTree>
    <p:extLst>
      <p:ext uri="{BB962C8B-B14F-4D97-AF65-F5344CB8AC3E}">
        <p14:creationId xmlns:p14="http://schemas.microsoft.com/office/powerpoint/2010/main" val="1138327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TextBox 2"/>
          <p:cNvSpPr txBox="1">
            <a:spLocks noChangeArrowheads="1"/>
          </p:cNvSpPr>
          <p:nvPr/>
        </p:nvSpPr>
        <p:spPr bwMode="auto">
          <a:xfrm>
            <a:off x="468320" y="1545344"/>
            <a:ext cx="8135937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just" eaLnBrk="1" hangingPunct="1"/>
            <a:r>
              <a:rPr lang="en-US" sz="4800" i="1" dirty="0">
                <a:solidFill>
                  <a:srgbClr val="FFFFFF"/>
                </a:solidFill>
                <a:latin typeface="Bookman Old Style" charset="0"/>
                <a:cs typeface="Bookman Old Style" charset="0"/>
              </a:rPr>
              <a:t>“</a:t>
            </a:r>
            <a:r>
              <a:rPr lang="en-US" altLang="ja-JP" sz="4800" i="1" dirty="0" err="1">
                <a:solidFill>
                  <a:srgbClr val="FFFFFF"/>
                </a:solidFill>
                <a:latin typeface="Bookman Old Style" charset="0"/>
                <a:cs typeface="Bookman Old Style" charset="0"/>
              </a:rPr>
              <a:t>Ficaria</a:t>
            </a:r>
            <a:r>
              <a:rPr lang="en-US" altLang="ja-JP" sz="4800" i="1" dirty="0">
                <a:solidFill>
                  <a:srgbClr val="FFFFFF"/>
                </a:solidFill>
                <a:latin typeface="Bookman Old Style" charset="0"/>
                <a:cs typeface="Bookman Old Style" charset="0"/>
              </a:rPr>
              <a:t> </a:t>
            </a:r>
            <a:r>
              <a:rPr lang="en-US" altLang="ja-JP" sz="4800" i="1" dirty="0" err="1">
                <a:solidFill>
                  <a:srgbClr val="FFFFFF"/>
                </a:solidFill>
                <a:latin typeface="Bookman Old Style" charset="0"/>
                <a:cs typeface="Bookman Old Style" charset="0"/>
              </a:rPr>
              <a:t>surpreso</a:t>
            </a:r>
            <a:r>
              <a:rPr lang="en-US" altLang="ja-JP" sz="4800" i="1" dirty="0">
                <a:solidFill>
                  <a:srgbClr val="FFFFFF"/>
                </a:solidFill>
                <a:latin typeface="Bookman Old Style" charset="0"/>
                <a:cs typeface="Bookman Old Style" charset="0"/>
              </a:rPr>
              <a:t> se </a:t>
            </a:r>
            <a:r>
              <a:rPr lang="en-US" altLang="ja-JP" sz="4800" i="1" dirty="0" smtClean="0">
                <a:solidFill>
                  <a:srgbClr val="FFFFFF"/>
                </a:solidFill>
                <a:latin typeface="Bookman Old Style" charset="0"/>
                <a:cs typeface="Bookman Old Style" charset="0"/>
              </a:rPr>
              <a:t>o </a:t>
            </a:r>
            <a:r>
              <a:rPr lang="en-US" altLang="ja-JP" sz="4800" i="1" dirty="0" err="1" smtClean="0">
                <a:solidFill>
                  <a:srgbClr val="FFFFFF"/>
                </a:solidFill>
                <a:latin typeface="Bookman Old Style" charset="0"/>
                <a:cs typeface="Bookman Old Style" charset="0"/>
              </a:rPr>
              <a:t>seu</a:t>
            </a:r>
            <a:r>
              <a:rPr lang="en-US" altLang="ja-JP" sz="4800" i="1" dirty="0" smtClean="0">
                <a:solidFill>
                  <a:srgbClr val="FFFFFF"/>
                </a:solidFill>
                <a:latin typeface="Bookman Old Style" charset="0"/>
                <a:cs typeface="Bookman Old Style" charset="0"/>
              </a:rPr>
              <a:t> </a:t>
            </a:r>
            <a:r>
              <a:rPr lang="en-US" altLang="ja-JP" sz="4800" i="1" dirty="0" err="1">
                <a:solidFill>
                  <a:srgbClr val="FFFFFF"/>
                </a:solidFill>
                <a:latin typeface="Bookman Old Style" charset="0"/>
                <a:cs typeface="Bookman Old Style" charset="0"/>
              </a:rPr>
              <a:t>paciente</a:t>
            </a:r>
            <a:r>
              <a:rPr lang="en-US" altLang="ja-JP" sz="4800" i="1" dirty="0">
                <a:solidFill>
                  <a:srgbClr val="FFFFFF"/>
                </a:solidFill>
                <a:latin typeface="Bookman Old Style" charset="0"/>
                <a:cs typeface="Bookman Old Style" charset="0"/>
              </a:rPr>
              <a:t> </a:t>
            </a:r>
            <a:r>
              <a:rPr lang="en-US" altLang="ja-JP" sz="4800" i="1" dirty="0" err="1">
                <a:solidFill>
                  <a:srgbClr val="FFFFFF"/>
                </a:solidFill>
                <a:latin typeface="Bookman Old Style" charset="0"/>
                <a:cs typeface="Bookman Old Style" charset="0"/>
              </a:rPr>
              <a:t>morresse</a:t>
            </a:r>
            <a:r>
              <a:rPr lang="en-US" altLang="ja-JP" sz="4800" i="1" dirty="0">
                <a:solidFill>
                  <a:srgbClr val="FFFFFF"/>
                </a:solidFill>
                <a:latin typeface="Bookman Old Style" charset="0"/>
                <a:cs typeface="Bookman Old Style" charset="0"/>
              </a:rPr>
              <a:t> </a:t>
            </a:r>
            <a:r>
              <a:rPr lang="en-US" altLang="ja-JP" sz="4800" i="1" dirty="0" err="1">
                <a:solidFill>
                  <a:srgbClr val="FFFFFF"/>
                </a:solidFill>
                <a:latin typeface="Bookman Old Style" charset="0"/>
                <a:cs typeface="Bookman Old Style" charset="0"/>
              </a:rPr>
              <a:t>em</a:t>
            </a:r>
            <a:r>
              <a:rPr lang="en-US" altLang="ja-JP" sz="4800" i="1" dirty="0">
                <a:solidFill>
                  <a:srgbClr val="FFFFFF"/>
                </a:solidFill>
                <a:latin typeface="Bookman Old Style" charset="0"/>
                <a:cs typeface="Bookman Old Style" charset="0"/>
              </a:rPr>
              <a:t> </a:t>
            </a:r>
            <a:r>
              <a:rPr lang="en-US" altLang="ja-JP" sz="4800" i="1" dirty="0" err="1">
                <a:solidFill>
                  <a:srgbClr val="FFFFFF"/>
                </a:solidFill>
                <a:latin typeface="Bookman Old Style" charset="0"/>
                <a:cs typeface="Bookman Old Style" charset="0"/>
              </a:rPr>
              <a:t>menos</a:t>
            </a:r>
            <a:r>
              <a:rPr lang="en-US" altLang="ja-JP" sz="4800" i="1" dirty="0">
                <a:solidFill>
                  <a:srgbClr val="FFFFFF"/>
                </a:solidFill>
                <a:latin typeface="Bookman Old Style" charset="0"/>
                <a:cs typeface="Bookman Old Style" charset="0"/>
              </a:rPr>
              <a:t> de 1 </a:t>
            </a:r>
            <a:r>
              <a:rPr lang="en-US" altLang="ja-JP" sz="4800" i="1" dirty="0" err="1">
                <a:solidFill>
                  <a:srgbClr val="FFFFFF"/>
                </a:solidFill>
                <a:latin typeface="Bookman Old Style" charset="0"/>
                <a:cs typeface="Bookman Old Style" charset="0"/>
              </a:rPr>
              <a:t>ano</a:t>
            </a:r>
            <a:r>
              <a:rPr lang="en-US" altLang="ja-JP" sz="4800" i="1" dirty="0">
                <a:solidFill>
                  <a:srgbClr val="FFFFFF"/>
                </a:solidFill>
                <a:latin typeface="Bookman Old Style" charset="0"/>
                <a:cs typeface="Bookman Old Style" charset="0"/>
              </a:rPr>
              <a:t>?</a:t>
            </a:r>
            <a:r>
              <a:rPr lang="en-US" sz="4800" i="1" dirty="0">
                <a:solidFill>
                  <a:srgbClr val="FFFFFF"/>
                </a:solidFill>
                <a:latin typeface="Bookman Old Style" charset="0"/>
                <a:cs typeface="Bookman Old Style" charset="0"/>
              </a:rPr>
              <a:t>”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914400" y="175181"/>
            <a:ext cx="8229600" cy="9181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Prognóstico</a:t>
            </a:r>
            <a:r>
              <a:rPr lang="en-US" sz="4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 </a:t>
            </a:r>
            <a:r>
              <a:rPr lang="en-US" sz="4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</a:t>
            </a:r>
            <a:r>
              <a:rPr lang="en-US" sz="4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ergunta</a:t>
            </a:r>
            <a:r>
              <a:rPr lang="en-US" sz="4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4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surpresa</a:t>
            </a:r>
            <a:endParaRPr lang="en-US" sz="4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6227" y="4603431"/>
            <a:ext cx="92717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GSF </a:t>
            </a:r>
            <a:r>
              <a:rPr lang="en-US" sz="1200" dirty="0"/>
              <a:t>PIG 6th Edition Dec 2016 K Thomas, Julie Armstrong Wilson and GSF Team, National Gold Standards Framework Centre in End of Life </a:t>
            </a:r>
            <a:r>
              <a:rPr lang="en-US" sz="1200" dirty="0" smtClean="0"/>
              <a:t>Care.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709180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4" name="Content Placeholder 3" descr="Captura de Tela 2018-05-21 às 00.54.40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149" b="-2149"/>
          <a:stretch>
            <a:fillRect/>
          </a:stretch>
        </p:blipFill>
        <p:spPr>
          <a:xfrm>
            <a:off x="179388" y="680833"/>
            <a:ext cx="8832850" cy="3643313"/>
          </a:xfrm>
        </p:spPr>
      </p:pic>
    </p:spTree>
    <p:extLst>
      <p:ext uri="{BB962C8B-B14F-4D97-AF65-F5344CB8AC3E}">
        <p14:creationId xmlns:p14="http://schemas.microsoft.com/office/powerpoint/2010/main" val="849691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72625" y="3657600"/>
            <a:ext cx="7543800" cy="6858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3557302" y="2276465"/>
            <a:ext cx="1727200" cy="1350169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3081406" y="1282459"/>
            <a:ext cx="2897603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Bookman Old Style"/>
                <a:cs typeface="Bookman Old Style"/>
              </a:rPr>
              <a:t>CURAR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2522551" y="3849440"/>
            <a:ext cx="403486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72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Bookman Old Style"/>
                <a:cs typeface="Bookman Old Style"/>
              </a:rPr>
              <a:t>CUIDAR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40636" y="293453"/>
            <a:ext cx="5400600" cy="58477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200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ookman Old Style"/>
                <a:cs typeface="Bookman Old Style"/>
              </a:rPr>
              <a:t>Mudanças</a:t>
            </a:r>
            <a:r>
              <a:rPr lang="en-US" sz="320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ookman Old Style"/>
                <a:cs typeface="Bookman Old Style"/>
              </a:rPr>
              <a:t> de </a:t>
            </a:r>
            <a:r>
              <a:rPr lang="en-US" sz="3200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ookman Old Style"/>
                <a:cs typeface="Bookman Old Style"/>
              </a:rPr>
              <a:t>Paradigmas</a:t>
            </a:r>
            <a:endParaRPr lang="en-US" sz="320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Bookman Old Style"/>
              <a:cs typeface="Bookman Old Style"/>
            </a:endParaRPr>
          </a:p>
        </p:txBody>
      </p:sp>
    </p:spTree>
    <p:extLst>
      <p:ext uri="{BB962C8B-B14F-4D97-AF65-F5344CB8AC3E}">
        <p14:creationId xmlns:p14="http://schemas.microsoft.com/office/powerpoint/2010/main" val="208901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4" name="Content Placeholder 3" descr="Captura de Tela 2018-05-21 às 00.54.26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736" r="-39736"/>
          <a:stretch>
            <a:fillRect/>
          </a:stretch>
        </p:blipFill>
        <p:spPr>
          <a:xfrm>
            <a:off x="-1378949" y="141687"/>
            <a:ext cx="11701463" cy="4826794"/>
          </a:xfrm>
        </p:spPr>
      </p:pic>
    </p:spTree>
    <p:extLst>
      <p:ext uri="{BB962C8B-B14F-4D97-AF65-F5344CB8AC3E}">
        <p14:creationId xmlns:p14="http://schemas.microsoft.com/office/powerpoint/2010/main" val="3115095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97437" y="960411"/>
            <a:ext cx="8702707" cy="2743199"/>
          </a:xfrm>
        </p:spPr>
        <p:txBody>
          <a:bodyPr>
            <a:normAutofit/>
          </a:bodyPr>
          <a:lstStyle/>
          <a:p>
            <a:pPr marL="18288" indent="0">
              <a:buNone/>
            </a:pPr>
            <a:r>
              <a:rPr lang="en-US" sz="5400" dirty="0" err="1" smtClean="0"/>
              <a:t>Comunicação</a:t>
            </a:r>
            <a:endParaRPr lang="en-US" sz="5400" dirty="0"/>
          </a:p>
          <a:p>
            <a:pPr marL="18288" indent="0">
              <a:buNone/>
            </a:pPr>
            <a:r>
              <a:rPr lang="en-US" sz="5400" dirty="0" smtClean="0"/>
              <a:t>&amp; </a:t>
            </a:r>
            <a:r>
              <a:rPr lang="en-US" sz="5400" dirty="0" err="1" smtClean="0"/>
              <a:t>Tomada</a:t>
            </a:r>
            <a:r>
              <a:rPr lang="en-US" sz="5400" dirty="0" smtClean="0"/>
              <a:t> de </a:t>
            </a:r>
            <a:r>
              <a:rPr lang="en-US" sz="5400" dirty="0" err="1" smtClean="0"/>
              <a:t>decisão</a:t>
            </a:r>
            <a:r>
              <a:rPr lang="en-US" sz="5400" dirty="0" smtClean="0"/>
              <a:t> </a:t>
            </a:r>
            <a:endParaRPr lang="en-US" sz="5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881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767410" y="301186"/>
            <a:ext cx="7704138" cy="178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+mn-cs"/>
              </a:rPr>
              <a:t>“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+mn-cs"/>
              </a:rPr>
              <a:t>Ao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+mn-cs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+mn-cs"/>
              </a:rPr>
              <a:t>invés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+mn-cs"/>
              </a:rPr>
              <a:t> da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+mn-cs"/>
              </a:rPr>
              <a:t>mentira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+mn-cs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+mn-cs"/>
              </a:rPr>
              <a:t>piedosa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+mn-cs"/>
              </a:rPr>
              <a:t>,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+mn-cs"/>
              </a:rPr>
              <a:t>pode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+mn-cs"/>
              </a:rPr>
              <a:t>-se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+mn-cs"/>
              </a:rPr>
              <a:t>utilizar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+mn-cs"/>
              </a:rPr>
              <a:t> a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+mn-cs"/>
              </a:rPr>
              <a:t>sinceridade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+mn-cs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+mn-cs"/>
              </a:rPr>
              <a:t>prudente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+mn-cs"/>
              </a:rPr>
              <a:t> e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+mn-cs"/>
              </a:rPr>
              <a:t>progressiva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+mn-cs"/>
              </a:rPr>
              <a:t>,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+mn-cs"/>
              </a:rPr>
              <a:t>transmitindo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+mn-cs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+mn-cs"/>
              </a:rPr>
              <a:t>ao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+mn-cs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+mn-cs"/>
              </a:rPr>
              <a:t>paciente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+mn-cs"/>
              </a:rPr>
              <a:t> as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+mn-cs"/>
              </a:rPr>
              <a:t>informações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+mn-cs"/>
              </a:rPr>
              <a:t> de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+mn-cs"/>
              </a:rPr>
              <a:t>acordo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+mn-cs"/>
              </a:rPr>
              <a:t> com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+mn-cs"/>
              </a:rPr>
              <a:t>suas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+mn-cs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+mn-cs"/>
              </a:rPr>
              <a:t>condições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+mn-cs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+mn-cs"/>
              </a:rPr>
              <a:t>emocionais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+mn-cs"/>
              </a:rPr>
              <a:t>, de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+mn-cs"/>
              </a:rPr>
              <a:t>modo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+mn-cs"/>
              </a:rPr>
              <a:t> gradual e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+mn-cs"/>
              </a:rPr>
              <a:t>suportável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+mn-cs"/>
              </a:rPr>
              <a:t>.”</a:t>
            </a:r>
          </a:p>
          <a:p>
            <a:pPr>
              <a:spcBef>
                <a:spcPct val="50000"/>
              </a:spcBef>
              <a:defRPr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+mn-cs"/>
              </a:rPr>
              <a:t>                            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+mn-cs"/>
              </a:rPr>
              <a:t>Maria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+mn-cs"/>
              </a:rPr>
              <a:t>Júlia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+mn-cs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+mn-cs"/>
              </a:rPr>
              <a:t>Paes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+mn-cs"/>
              </a:rPr>
              <a:t> da Silva – Manual ANCP, 2012</a:t>
            </a:r>
            <a:r>
              <a:rPr lang="en-US" sz="2000" dirty="0">
                <a:solidFill>
                  <a:srgbClr val="000000"/>
                </a:solidFill>
                <a:latin typeface="+mj-lt"/>
                <a:cs typeface="+mn-cs"/>
              </a:rPr>
              <a:t>.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 descr="Comunicação fácil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5850" y="2503218"/>
            <a:ext cx="4162144" cy="2057558"/>
          </a:xfrm>
          <a:prstGeom prst="rect">
            <a:avLst/>
          </a:prstGeom>
        </p:spPr>
      </p:pic>
      <p:pic>
        <p:nvPicPr>
          <p:cNvPr id="9" name="Picture 8" descr="majupa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47" y="1847530"/>
            <a:ext cx="2740645" cy="3048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90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025" y="3343189"/>
            <a:ext cx="7886700" cy="994172"/>
          </a:xfrm>
        </p:spPr>
        <p:txBody>
          <a:bodyPr>
            <a:normAutofit fontScale="90000"/>
          </a:bodyPr>
          <a:lstStyle/>
          <a:p>
            <a:r>
              <a:rPr lang="en-US" sz="2400" dirty="0" err="1" smtClean="0"/>
              <a:t>Equipe</a:t>
            </a:r>
            <a:r>
              <a:rPr lang="en-US" sz="2400" dirty="0" smtClean="0"/>
              <a:t> </a:t>
            </a:r>
            <a:r>
              <a:rPr lang="en-US" sz="2400" dirty="0" err="1" smtClean="0"/>
              <a:t>mínima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err="1" smtClean="0"/>
              <a:t>Equipe</a:t>
            </a:r>
            <a:r>
              <a:rPr lang="en-US" sz="2400" dirty="0" smtClean="0"/>
              <a:t> </a:t>
            </a:r>
            <a:r>
              <a:rPr lang="en-US" sz="2400" dirty="0" err="1" smtClean="0"/>
              <a:t>ampliada</a:t>
            </a:r>
            <a:endParaRPr lang="en-US" sz="2400" dirty="0"/>
          </a:p>
        </p:txBody>
      </p:sp>
      <p:pic>
        <p:nvPicPr>
          <p:cNvPr id="4" name="Picture 6" descr="Teamwor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156" y="529195"/>
            <a:ext cx="3468939" cy="3099396"/>
          </a:xfrm>
          <a:prstGeom prst="rect">
            <a:avLst/>
          </a:prstGeom>
          <a:noFill/>
          <a:ln w="31750">
            <a:solidFill>
              <a:srgbClr val="ACCBF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paliativos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957" y="529195"/>
            <a:ext cx="4695086" cy="2694984"/>
          </a:xfrm>
          <a:prstGeom prst="rect">
            <a:avLst/>
          </a:prstGeom>
          <a:noFill/>
          <a:ln w="3175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1596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7139"/>
            <a:ext cx="8229600" cy="3394472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FontTx/>
              <a:buNone/>
              <a:defRPr/>
            </a:pPr>
            <a:r>
              <a:rPr lang="en-US" sz="2800" dirty="0" err="1" smtClean="0">
                <a:solidFill>
                  <a:srgbClr val="FFFFFF"/>
                </a:solidFill>
                <a:latin typeface="Bookman Old Style"/>
                <a:cs typeface="Bookman Old Style"/>
              </a:rPr>
              <a:t>Sonda</a:t>
            </a:r>
            <a:r>
              <a:rPr lang="en-US" sz="2800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  <a:latin typeface="Bookman Old Style"/>
                <a:cs typeface="Bookman Old Style"/>
              </a:rPr>
              <a:t>Nasoenteral</a:t>
            </a:r>
            <a:r>
              <a:rPr lang="en-US" sz="2800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?</a:t>
            </a:r>
          </a:p>
          <a:p>
            <a:pPr marL="0" indent="0" algn="ctr">
              <a:buFontTx/>
              <a:buNone/>
              <a:defRPr/>
            </a:pPr>
            <a:r>
              <a:rPr lang="en-US" sz="2800" dirty="0" err="1" smtClean="0">
                <a:solidFill>
                  <a:srgbClr val="FFFFFF"/>
                </a:solidFill>
                <a:latin typeface="Bookman Old Style"/>
                <a:cs typeface="Bookman Old Style"/>
              </a:rPr>
              <a:t>Gastrostomia</a:t>
            </a:r>
            <a:r>
              <a:rPr lang="en-US" sz="2800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?</a:t>
            </a:r>
          </a:p>
          <a:p>
            <a:pPr marL="0" indent="0" algn="ctr">
              <a:buFontTx/>
              <a:buNone/>
              <a:defRPr/>
            </a:pPr>
            <a:r>
              <a:rPr lang="en-US" sz="2800" dirty="0" err="1" smtClean="0">
                <a:solidFill>
                  <a:srgbClr val="FFFFFF"/>
                </a:solidFill>
                <a:latin typeface="Bookman Old Style"/>
                <a:cs typeface="Bookman Old Style"/>
              </a:rPr>
              <a:t>Hidratação</a:t>
            </a:r>
            <a:r>
              <a:rPr lang="en-US" sz="2800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 Parenteral?</a:t>
            </a:r>
          </a:p>
          <a:p>
            <a:pPr marL="0" indent="0" algn="ctr">
              <a:buFontTx/>
              <a:buNone/>
              <a:defRPr/>
            </a:pPr>
            <a:r>
              <a:rPr lang="en-US" sz="2800" dirty="0" err="1" smtClean="0">
                <a:solidFill>
                  <a:srgbClr val="FFFFFF"/>
                </a:solidFill>
                <a:latin typeface="Bookman Old Style"/>
                <a:cs typeface="Bookman Old Style"/>
              </a:rPr>
              <a:t>Antibióticos</a:t>
            </a:r>
            <a:r>
              <a:rPr lang="en-US" sz="2800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?</a:t>
            </a:r>
          </a:p>
          <a:p>
            <a:pPr marL="0" indent="0" algn="ctr">
              <a:buFontTx/>
              <a:buNone/>
              <a:defRPr/>
            </a:pPr>
            <a:r>
              <a:rPr lang="en-US" sz="2800" dirty="0" err="1" smtClean="0">
                <a:solidFill>
                  <a:srgbClr val="FFFFFF"/>
                </a:solidFill>
                <a:latin typeface="Bookman Old Style"/>
                <a:cs typeface="Bookman Old Style"/>
              </a:rPr>
              <a:t>Diálise</a:t>
            </a:r>
            <a:r>
              <a:rPr lang="en-US" sz="2800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?</a:t>
            </a:r>
          </a:p>
          <a:p>
            <a:pPr marL="0" indent="0" algn="ctr">
              <a:buFontTx/>
              <a:buNone/>
              <a:defRPr/>
            </a:pPr>
            <a:r>
              <a:rPr lang="en-US" sz="2800" dirty="0" err="1" smtClean="0">
                <a:solidFill>
                  <a:srgbClr val="FFFFFF"/>
                </a:solidFill>
                <a:latin typeface="Bookman Old Style"/>
                <a:cs typeface="Bookman Old Style"/>
              </a:rPr>
              <a:t>Aminas</a:t>
            </a:r>
            <a:r>
              <a:rPr lang="en-US" sz="2800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?</a:t>
            </a:r>
          </a:p>
          <a:p>
            <a:pPr marL="0" indent="0" algn="ctr">
              <a:buFontTx/>
              <a:buNone/>
              <a:defRPr/>
            </a:pPr>
            <a:r>
              <a:rPr lang="en-US" sz="2800" dirty="0" err="1" smtClean="0">
                <a:solidFill>
                  <a:srgbClr val="FFFFFF"/>
                </a:solidFill>
                <a:latin typeface="Bookman Old Style"/>
                <a:cs typeface="Bookman Old Style"/>
              </a:rPr>
              <a:t>Reanimação</a:t>
            </a:r>
            <a:r>
              <a:rPr lang="en-US" sz="2800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?</a:t>
            </a:r>
          </a:p>
          <a:p>
            <a:pPr marL="0" indent="0" algn="ctr">
              <a:buFontTx/>
              <a:buNone/>
              <a:defRPr/>
            </a:pPr>
            <a:r>
              <a:rPr lang="en-US" sz="2800" dirty="0" err="1" smtClean="0">
                <a:solidFill>
                  <a:srgbClr val="FFFFFF"/>
                </a:solidFill>
                <a:latin typeface="Bookman Old Style"/>
                <a:cs typeface="Bookman Old Style"/>
              </a:rPr>
              <a:t>Internação</a:t>
            </a:r>
            <a:r>
              <a:rPr lang="en-US" sz="2800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  <a:latin typeface="Bookman Old Style"/>
                <a:cs typeface="Bookman Old Style"/>
              </a:rPr>
              <a:t>em</a:t>
            </a:r>
            <a:r>
              <a:rPr lang="en-US" sz="2800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 CTI?</a:t>
            </a:r>
            <a:endParaRPr lang="en-US" sz="2800" dirty="0">
              <a:solidFill>
                <a:srgbClr val="FFFFFF"/>
              </a:solidFill>
              <a:latin typeface="Bookman Old Style"/>
              <a:cs typeface="Bookman Old Style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15995" y="3884349"/>
            <a:ext cx="8229600" cy="9181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Dilemas</a:t>
            </a:r>
            <a:endParaRPr lang="en-US" sz="4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845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aptura de Tela 2019-08-21 às 00.09.19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314" r="-19314"/>
          <a:stretch>
            <a:fillRect/>
          </a:stretch>
        </p:blipFill>
        <p:spPr>
          <a:xfrm>
            <a:off x="-344916" y="420264"/>
            <a:ext cx="9702945" cy="4366324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199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2334"/>
              </p:ext>
            </p:extLst>
          </p:nvPr>
        </p:nvGraphicFramePr>
        <p:xfrm>
          <a:off x="1540938" y="400057"/>
          <a:ext cx="6820747" cy="31686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77240" y="4051292"/>
            <a:ext cx="7543800" cy="685800"/>
          </a:xfrm>
        </p:spPr>
        <p:txBody>
          <a:bodyPr/>
          <a:lstStyle/>
          <a:p>
            <a:r>
              <a:rPr lang="en-US" sz="4400" dirty="0" err="1" smtClean="0"/>
              <a:t>Decisões</a:t>
            </a:r>
            <a:r>
              <a:rPr lang="en-US" sz="4400" dirty="0" smtClean="0"/>
              <a:t> </a:t>
            </a:r>
            <a:r>
              <a:rPr lang="en-US" sz="4400" dirty="0" err="1" smtClean="0"/>
              <a:t>Éticas</a:t>
            </a:r>
            <a:r>
              <a:rPr lang="en-US" sz="4400" dirty="0" smtClean="0"/>
              <a:t>: </a:t>
            </a:r>
            <a:r>
              <a:rPr lang="en-US" sz="4400" dirty="0" err="1" smtClean="0"/>
              <a:t>reflexão</a:t>
            </a:r>
            <a:endParaRPr lang="en-US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5841988" y="3721100"/>
            <a:ext cx="2489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Josimário</a:t>
            </a:r>
            <a:r>
              <a:rPr lang="en-US" dirty="0" smtClean="0"/>
              <a:t> Silva - UFPE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45566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 txBox="1">
            <a:spLocks/>
          </p:cNvSpPr>
          <p:nvPr/>
        </p:nvSpPr>
        <p:spPr>
          <a:xfrm>
            <a:off x="252311" y="147873"/>
            <a:ext cx="7543800" cy="4318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dirty="0" err="1" smtClean="0"/>
              <a:t>Muito</a:t>
            </a:r>
            <a:r>
              <a:rPr lang="en-US" sz="2800" dirty="0" smtClean="0"/>
              <a:t> obrigado!</a:t>
            </a:r>
            <a:endParaRPr lang="en-US" sz="2800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4723740" y="3403596"/>
            <a:ext cx="6096000" cy="27431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74320" indent="-256032" algn="l" defTabSz="914400" rtl="0" eaLnBrk="1" latinLnBrk="0" hangingPunct="1">
              <a:spcBef>
                <a:spcPct val="20000"/>
              </a:spcBef>
              <a:spcAft>
                <a:spcPts val="0"/>
              </a:spcAft>
              <a:buSzPct val="60000"/>
              <a:buFont typeface="Wingdings" pitchFamily="2" charset="2"/>
              <a:buChar char=""/>
              <a:defRPr sz="21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400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058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7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4592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96596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2402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514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8346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18288" indent="0">
              <a:buNone/>
            </a:pPr>
            <a:r>
              <a:rPr lang="en-US" dirty="0" smtClean="0"/>
              <a:t>    </a:t>
            </a:r>
            <a:r>
              <a:rPr lang="en-US" sz="2800" dirty="0" err="1" smtClean="0"/>
              <a:t>filipe@gusman.net</a:t>
            </a:r>
            <a:endParaRPr lang="en-US" sz="2800" dirty="0"/>
          </a:p>
        </p:txBody>
      </p:sp>
      <p:pic>
        <p:nvPicPr>
          <p:cNvPr id="7" name="Content Placeholder 6" descr="fotoligaCPUNESA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587" r="-12587"/>
          <a:stretch>
            <a:fillRect/>
          </a:stretch>
        </p:blipFill>
        <p:spPr>
          <a:xfrm>
            <a:off x="1066082" y="838475"/>
            <a:ext cx="7732473" cy="3623655"/>
          </a:xfrm>
        </p:spPr>
      </p:pic>
      <p:pic>
        <p:nvPicPr>
          <p:cNvPr id="8" name="Picture 2" descr="Captura de Tela 2016-05-01 às 23.40.18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25" y="3123854"/>
            <a:ext cx="1287776" cy="1310323"/>
          </a:xfrm>
          <a:prstGeom prst="rect">
            <a:avLst/>
          </a:prstGeom>
          <a:noFill/>
          <a:ln w="127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6778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50406" y="514352"/>
            <a:ext cx="7462331" cy="3472066"/>
          </a:xfrm>
        </p:spPr>
        <p:txBody>
          <a:bodyPr>
            <a:normAutofit/>
          </a:bodyPr>
          <a:lstStyle/>
          <a:p>
            <a:pPr algn="just"/>
            <a:r>
              <a:rPr lang="en-US" sz="2400" dirty="0">
                <a:latin typeface="Bookman Old Style" charset="0"/>
              </a:rPr>
              <a:t>“O </a:t>
            </a:r>
            <a:r>
              <a:rPr lang="en-US" sz="2400" dirty="0" err="1">
                <a:latin typeface="Bookman Old Style" charset="0"/>
              </a:rPr>
              <a:t>cuidado</a:t>
            </a:r>
            <a:r>
              <a:rPr lang="en-US" sz="2400" dirty="0">
                <a:latin typeface="Bookman Old Style" charset="0"/>
              </a:rPr>
              <a:t> </a:t>
            </a:r>
            <a:r>
              <a:rPr lang="en-US" sz="2400" dirty="0" err="1">
                <a:latin typeface="Bookman Old Style" charset="0"/>
              </a:rPr>
              <a:t>paliativo</a:t>
            </a:r>
            <a:r>
              <a:rPr lang="en-US" sz="2400" dirty="0">
                <a:latin typeface="Bookman Old Style" charset="0"/>
              </a:rPr>
              <a:t> </a:t>
            </a:r>
            <a:r>
              <a:rPr lang="en-US" sz="2400" dirty="0" err="1">
                <a:latin typeface="Bookman Old Style" charset="0"/>
              </a:rPr>
              <a:t>é</a:t>
            </a:r>
            <a:r>
              <a:rPr lang="en-US" sz="2400" dirty="0">
                <a:latin typeface="Bookman Old Style" charset="0"/>
              </a:rPr>
              <a:t> </a:t>
            </a:r>
            <a:r>
              <a:rPr lang="en-US" sz="2400" dirty="0" err="1">
                <a:latin typeface="Bookman Old Style" charset="0"/>
              </a:rPr>
              <a:t>uma</a:t>
            </a:r>
            <a:r>
              <a:rPr lang="en-US" sz="2400" dirty="0">
                <a:latin typeface="Bookman Old Style" charset="0"/>
              </a:rPr>
              <a:t> </a:t>
            </a:r>
            <a:r>
              <a:rPr lang="en-US" sz="2400" dirty="0" err="1">
                <a:latin typeface="Bookman Old Style" charset="0"/>
              </a:rPr>
              <a:t>abordagem</a:t>
            </a:r>
            <a:r>
              <a:rPr lang="en-US" sz="2400" dirty="0">
                <a:latin typeface="Bookman Old Style" charset="0"/>
              </a:rPr>
              <a:t> </a:t>
            </a:r>
            <a:r>
              <a:rPr lang="en-US" sz="2400" dirty="0" err="1">
                <a:latin typeface="Bookman Old Style" charset="0"/>
              </a:rPr>
              <a:t>que</a:t>
            </a:r>
            <a:r>
              <a:rPr lang="en-US" sz="2400" dirty="0">
                <a:latin typeface="Bookman Old Style" charset="0"/>
              </a:rPr>
              <a:t> </a:t>
            </a:r>
            <a:r>
              <a:rPr lang="en-US" sz="2400" dirty="0" err="1">
                <a:latin typeface="Bookman Old Style" charset="0"/>
              </a:rPr>
              <a:t>melhora</a:t>
            </a:r>
            <a:r>
              <a:rPr lang="en-US" sz="2400" dirty="0">
                <a:latin typeface="Bookman Old Style" charset="0"/>
              </a:rPr>
              <a:t> a </a:t>
            </a:r>
            <a:r>
              <a:rPr lang="en-US" sz="2400" b="1" dirty="0" err="1">
                <a:latin typeface="Bookman Old Style" charset="0"/>
              </a:rPr>
              <a:t>qualidade</a:t>
            </a:r>
            <a:r>
              <a:rPr lang="en-US" sz="2400" b="1" dirty="0">
                <a:latin typeface="Bookman Old Style" charset="0"/>
              </a:rPr>
              <a:t> de </a:t>
            </a:r>
            <a:r>
              <a:rPr lang="en-US" sz="2400" b="1" dirty="0" err="1">
                <a:latin typeface="Bookman Old Style" charset="0"/>
              </a:rPr>
              <a:t>vida</a:t>
            </a:r>
            <a:r>
              <a:rPr lang="en-US" sz="2400" b="1" dirty="0">
                <a:latin typeface="Bookman Old Style" charset="0"/>
              </a:rPr>
              <a:t> </a:t>
            </a:r>
            <a:r>
              <a:rPr lang="en-US" sz="2400" dirty="0">
                <a:latin typeface="Bookman Old Style" charset="0"/>
              </a:rPr>
              <a:t>dos </a:t>
            </a:r>
            <a:r>
              <a:rPr lang="en-US" sz="2400" dirty="0" err="1">
                <a:latin typeface="Bookman Old Style" charset="0"/>
              </a:rPr>
              <a:t>pacientes</a:t>
            </a:r>
            <a:r>
              <a:rPr lang="en-US" sz="2400" dirty="0">
                <a:latin typeface="Bookman Old Style" charset="0"/>
              </a:rPr>
              <a:t> (</a:t>
            </a:r>
            <a:r>
              <a:rPr lang="en-US" sz="2400" dirty="0" err="1">
                <a:latin typeface="Bookman Old Style" charset="0"/>
              </a:rPr>
              <a:t>adultos</a:t>
            </a:r>
            <a:r>
              <a:rPr lang="en-US" sz="2400" dirty="0">
                <a:latin typeface="Bookman Old Style" charset="0"/>
              </a:rPr>
              <a:t> e </a:t>
            </a:r>
            <a:r>
              <a:rPr lang="en-US" sz="2400" dirty="0" err="1">
                <a:latin typeface="Bookman Old Style" charset="0"/>
              </a:rPr>
              <a:t>crianças</a:t>
            </a:r>
            <a:r>
              <a:rPr lang="en-US" sz="2400" dirty="0">
                <a:latin typeface="Bookman Old Style" charset="0"/>
              </a:rPr>
              <a:t>) e </a:t>
            </a:r>
            <a:r>
              <a:rPr lang="en-US" sz="2400" dirty="0" err="1">
                <a:latin typeface="Bookman Old Style" charset="0"/>
              </a:rPr>
              <a:t>suas</a:t>
            </a:r>
            <a:r>
              <a:rPr lang="en-US" sz="2400" dirty="0">
                <a:latin typeface="Bookman Old Style" charset="0"/>
              </a:rPr>
              <a:t> </a:t>
            </a:r>
            <a:r>
              <a:rPr lang="en-US" sz="2400" dirty="0" err="1">
                <a:latin typeface="Bookman Old Style" charset="0"/>
              </a:rPr>
              <a:t>famílias</a:t>
            </a:r>
            <a:r>
              <a:rPr lang="en-US" sz="2400" dirty="0">
                <a:latin typeface="Bookman Old Style" charset="0"/>
              </a:rPr>
              <a:t> </a:t>
            </a:r>
            <a:r>
              <a:rPr lang="en-US" sz="2400" dirty="0" err="1">
                <a:latin typeface="Bookman Old Style" charset="0"/>
              </a:rPr>
              <a:t>que</a:t>
            </a:r>
            <a:r>
              <a:rPr lang="en-US" sz="2400" dirty="0">
                <a:latin typeface="Bookman Old Style" charset="0"/>
              </a:rPr>
              <a:t> </a:t>
            </a:r>
            <a:r>
              <a:rPr lang="en-US" sz="2400" dirty="0" err="1">
                <a:latin typeface="Bookman Old Style" charset="0"/>
              </a:rPr>
              <a:t>enfrentam</a:t>
            </a:r>
            <a:r>
              <a:rPr lang="en-US" sz="2400" dirty="0">
                <a:latin typeface="Bookman Old Style" charset="0"/>
              </a:rPr>
              <a:t> </a:t>
            </a:r>
            <a:r>
              <a:rPr lang="en-US" sz="2400" dirty="0" err="1">
                <a:latin typeface="Bookman Old Style" charset="0"/>
              </a:rPr>
              <a:t>problemas</a:t>
            </a:r>
            <a:r>
              <a:rPr lang="en-US" sz="2400" dirty="0">
                <a:latin typeface="Bookman Old Style" charset="0"/>
              </a:rPr>
              <a:t> </a:t>
            </a:r>
            <a:r>
              <a:rPr lang="en-US" sz="2400" dirty="0" err="1">
                <a:latin typeface="Bookman Old Style" charset="0"/>
              </a:rPr>
              <a:t>associados</a:t>
            </a:r>
            <a:r>
              <a:rPr lang="en-US" sz="2400" dirty="0">
                <a:latin typeface="Bookman Old Style" charset="0"/>
              </a:rPr>
              <a:t> a </a:t>
            </a:r>
            <a:r>
              <a:rPr lang="en-US" sz="2400" dirty="0" err="1">
                <a:latin typeface="Bookman Old Style" charset="0"/>
              </a:rPr>
              <a:t>doenças</a:t>
            </a:r>
            <a:r>
              <a:rPr lang="en-US" sz="2400" dirty="0">
                <a:latin typeface="Bookman Old Style" charset="0"/>
              </a:rPr>
              <a:t> </a:t>
            </a:r>
            <a:r>
              <a:rPr lang="en-US" sz="2400" dirty="0" err="1">
                <a:latin typeface="Bookman Old Style" charset="0"/>
              </a:rPr>
              <a:t>que</a:t>
            </a:r>
            <a:r>
              <a:rPr lang="en-US" sz="2400" dirty="0">
                <a:latin typeface="Bookman Old Style" charset="0"/>
              </a:rPr>
              <a:t> </a:t>
            </a:r>
            <a:r>
              <a:rPr lang="en-US" sz="2400" dirty="0" err="1">
                <a:latin typeface="Bookman Old Style" charset="0"/>
              </a:rPr>
              <a:t>ameaçam</a:t>
            </a:r>
            <a:r>
              <a:rPr lang="en-US" sz="2400" dirty="0">
                <a:latin typeface="Bookman Old Style" charset="0"/>
              </a:rPr>
              <a:t> a </a:t>
            </a:r>
            <a:r>
              <a:rPr lang="en-US" sz="2400" dirty="0" err="1">
                <a:latin typeface="Bookman Old Style" charset="0"/>
              </a:rPr>
              <a:t>vida</a:t>
            </a:r>
            <a:r>
              <a:rPr lang="en-US" sz="2400" dirty="0">
                <a:latin typeface="Bookman Old Style" charset="0"/>
              </a:rPr>
              <a:t>. </a:t>
            </a:r>
            <a:r>
              <a:rPr lang="en-US" sz="2400" dirty="0" err="1">
                <a:latin typeface="Bookman Old Style" charset="0"/>
              </a:rPr>
              <a:t>Previne</a:t>
            </a:r>
            <a:r>
              <a:rPr lang="en-US" sz="2400" dirty="0">
                <a:latin typeface="Bookman Old Style" charset="0"/>
              </a:rPr>
              <a:t> e </a:t>
            </a:r>
            <a:r>
              <a:rPr lang="en-US" sz="2400" dirty="0" err="1">
                <a:latin typeface="Bookman Old Style" charset="0"/>
              </a:rPr>
              <a:t>alivia</a:t>
            </a:r>
            <a:r>
              <a:rPr lang="en-US" sz="2400" dirty="0">
                <a:latin typeface="Bookman Old Style" charset="0"/>
              </a:rPr>
              <a:t> o </a:t>
            </a:r>
            <a:r>
              <a:rPr lang="en-US" sz="2400" dirty="0" err="1">
                <a:latin typeface="Bookman Old Style" charset="0"/>
              </a:rPr>
              <a:t>sofrimento</a:t>
            </a:r>
            <a:r>
              <a:rPr lang="en-US" sz="2400" dirty="0">
                <a:latin typeface="Bookman Old Style" charset="0"/>
              </a:rPr>
              <a:t> </a:t>
            </a:r>
            <a:r>
              <a:rPr lang="en-US" sz="2400" dirty="0" err="1">
                <a:latin typeface="Bookman Old Style" charset="0"/>
              </a:rPr>
              <a:t>através</a:t>
            </a:r>
            <a:r>
              <a:rPr lang="en-US" sz="2400" dirty="0">
                <a:latin typeface="Bookman Old Style" charset="0"/>
              </a:rPr>
              <a:t> da </a:t>
            </a:r>
            <a:r>
              <a:rPr lang="en-US" sz="2400" dirty="0" err="1">
                <a:latin typeface="Bookman Old Style" charset="0"/>
              </a:rPr>
              <a:t>identificação</a:t>
            </a:r>
            <a:r>
              <a:rPr lang="en-US" sz="2400" dirty="0">
                <a:latin typeface="Bookman Old Style" charset="0"/>
              </a:rPr>
              <a:t> </a:t>
            </a:r>
            <a:r>
              <a:rPr lang="en-US" sz="2400" dirty="0" err="1">
                <a:latin typeface="Bookman Old Style" charset="0"/>
              </a:rPr>
              <a:t>precoce</a:t>
            </a:r>
            <a:r>
              <a:rPr lang="en-US" sz="2400" dirty="0">
                <a:latin typeface="Bookman Old Style" charset="0"/>
              </a:rPr>
              <a:t>, </a:t>
            </a:r>
            <a:r>
              <a:rPr lang="en-US" sz="2400" dirty="0" err="1">
                <a:latin typeface="Bookman Old Style" charset="0"/>
              </a:rPr>
              <a:t>avaliação</a:t>
            </a:r>
            <a:r>
              <a:rPr lang="en-US" sz="2400" dirty="0">
                <a:latin typeface="Bookman Old Style" charset="0"/>
              </a:rPr>
              <a:t> </a:t>
            </a:r>
            <a:r>
              <a:rPr lang="en-US" sz="2400" dirty="0" err="1">
                <a:latin typeface="Bookman Old Style" charset="0"/>
              </a:rPr>
              <a:t>correta</a:t>
            </a:r>
            <a:r>
              <a:rPr lang="en-US" sz="2400" dirty="0">
                <a:latin typeface="Bookman Old Style" charset="0"/>
              </a:rPr>
              <a:t> e </a:t>
            </a:r>
            <a:r>
              <a:rPr lang="en-US" sz="2400" dirty="0" err="1">
                <a:latin typeface="Bookman Old Style" charset="0"/>
              </a:rPr>
              <a:t>tratamento</a:t>
            </a:r>
            <a:r>
              <a:rPr lang="en-US" sz="2400" dirty="0">
                <a:latin typeface="Bookman Old Style" charset="0"/>
              </a:rPr>
              <a:t> da </a:t>
            </a:r>
            <a:r>
              <a:rPr lang="en-US" sz="2400" dirty="0" err="1">
                <a:latin typeface="Bookman Old Style" charset="0"/>
              </a:rPr>
              <a:t>dor</a:t>
            </a:r>
            <a:r>
              <a:rPr lang="en-US" sz="2400" dirty="0">
                <a:latin typeface="Bookman Old Style" charset="0"/>
              </a:rPr>
              <a:t> e outros </a:t>
            </a:r>
            <a:r>
              <a:rPr lang="en-US" sz="2400" dirty="0" err="1">
                <a:latin typeface="Bookman Old Style" charset="0"/>
              </a:rPr>
              <a:t>problemas</a:t>
            </a:r>
            <a:r>
              <a:rPr lang="en-US" sz="2400" dirty="0">
                <a:latin typeface="Bookman Old Style" charset="0"/>
              </a:rPr>
              <a:t>, </a:t>
            </a:r>
            <a:r>
              <a:rPr lang="en-US" sz="2400" dirty="0" err="1">
                <a:latin typeface="Bookman Old Style" charset="0"/>
              </a:rPr>
              <a:t>físicos</a:t>
            </a:r>
            <a:r>
              <a:rPr lang="en-US" sz="2400" dirty="0">
                <a:latin typeface="Bookman Old Style" charset="0"/>
              </a:rPr>
              <a:t>, </a:t>
            </a:r>
            <a:r>
              <a:rPr lang="en-US" sz="2400" dirty="0" err="1" smtClean="0">
                <a:latin typeface="Bookman Old Style" charset="0"/>
              </a:rPr>
              <a:t>psíquicos</a:t>
            </a:r>
            <a:r>
              <a:rPr lang="en-US" sz="2400" dirty="0" smtClean="0">
                <a:latin typeface="Bookman Old Style" charset="0"/>
              </a:rPr>
              <a:t>, </a:t>
            </a:r>
            <a:r>
              <a:rPr lang="en-US" sz="2400" dirty="0" err="1" smtClean="0">
                <a:latin typeface="Bookman Old Style" charset="0"/>
              </a:rPr>
              <a:t>sociais</a:t>
            </a:r>
            <a:r>
              <a:rPr lang="en-US" sz="2400" dirty="0" smtClean="0">
                <a:latin typeface="Bookman Old Style" charset="0"/>
              </a:rPr>
              <a:t> </a:t>
            </a:r>
            <a:r>
              <a:rPr lang="en-US" sz="2400" dirty="0" err="1">
                <a:latin typeface="Bookman Old Style" charset="0"/>
              </a:rPr>
              <a:t>ou</a:t>
            </a:r>
            <a:r>
              <a:rPr lang="en-US" sz="2400" dirty="0">
                <a:latin typeface="Bookman Old Style" charset="0"/>
              </a:rPr>
              <a:t> </a:t>
            </a:r>
            <a:r>
              <a:rPr lang="en-US" sz="2400" dirty="0" err="1" smtClean="0">
                <a:latin typeface="Bookman Old Style" charset="0"/>
              </a:rPr>
              <a:t>espirituais</a:t>
            </a:r>
            <a:r>
              <a:rPr lang="en-US" sz="2400" dirty="0" smtClean="0">
                <a:latin typeface="Bookman Old Style" charset="0"/>
              </a:rPr>
              <a:t>.</a:t>
            </a:r>
            <a:r>
              <a:rPr lang="en-US" sz="2400" dirty="0">
                <a:latin typeface="Bookman Old Style" charset="0"/>
              </a:rPr>
              <a:t>” 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62894" y="3986417"/>
            <a:ext cx="7958153" cy="685800"/>
          </a:xfrm>
        </p:spPr>
        <p:txBody>
          <a:bodyPr/>
          <a:lstStyle/>
          <a:p>
            <a:r>
              <a:rPr lang="en-US" sz="3600" dirty="0" err="1" smtClean="0"/>
              <a:t>Organização</a:t>
            </a:r>
            <a:r>
              <a:rPr lang="en-US" sz="3600" dirty="0" smtClean="0"/>
              <a:t> Mundial de </a:t>
            </a:r>
            <a:r>
              <a:rPr lang="en-US" sz="3600" dirty="0" err="1" smtClean="0"/>
              <a:t>Saúde</a:t>
            </a:r>
            <a:r>
              <a:rPr lang="en-US" sz="3600" dirty="0" smtClean="0"/>
              <a:t>: </a:t>
            </a:r>
            <a:r>
              <a:rPr lang="en-US" sz="3600" dirty="0" smtClean="0">
                <a:solidFill>
                  <a:srgbClr val="FFFF00"/>
                </a:solidFill>
              </a:rPr>
              <a:t>2017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457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Text Box 2"/>
          <p:cNvSpPr txBox="1">
            <a:spLocks noChangeArrowheads="1"/>
          </p:cNvSpPr>
          <p:nvPr/>
        </p:nvSpPr>
        <p:spPr bwMode="auto">
          <a:xfrm>
            <a:off x="2769084" y="64386"/>
            <a:ext cx="3744218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dirty="0" err="1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ookman Old Style"/>
                <a:cs typeface="Bookman Old Style"/>
              </a:rPr>
              <a:t>Breve</a:t>
            </a:r>
            <a:r>
              <a:rPr lang="en-US" sz="3200" dirty="0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ookman Old Style"/>
                <a:cs typeface="Bookman Old Style"/>
              </a:rPr>
              <a:t> </a:t>
            </a:r>
            <a:r>
              <a:rPr lang="en-US" sz="3200" dirty="0" err="1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ookman Old Style"/>
                <a:cs typeface="Bookman Old Style"/>
              </a:rPr>
              <a:t>histórico</a:t>
            </a:r>
            <a:endParaRPr lang="en-US" sz="3200" dirty="0">
              <a:ln w="19050">
                <a:solidFill>
                  <a:srgbClr val="000000">
                    <a:tint val="1000"/>
                  </a:srgbClr>
                </a:solidFill>
                <a:prstDash val="solid"/>
              </a:ln>
              <a:solidFill>
                <a:srgbClr val="FFFFFF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Bookman Old Style"/>
              <a:cs typeface="Bookman Old Style"/>
            </a:endParaRPr>
          </a:p>
        </p:txBody>
      </p:sp>
      <p:sp>
        <p:nvSpPr>
          <p:cNvPr id="307203" name="Text Box 3"/>
          <p:cNvSpPr txBox="1">
            <a:spLocks noChangeArrowheads="1"/>
          </p:cNvSpPr>
          <p:nvPr/>
        </p:nvSpPr>
        <p:spPr bwMode="auto">
          <a:xfrm>
            <a:off x="602475" y="712293"/>
            <a:ext cx="8002987" cy="447814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0000"/>
            </a:solidFill>
          </a:ln>
          <a:effectLst/>
          <a:ex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n-US" sz="1500" dirty="0">
                <a:solidFill>
                  <a:schemeClr val="bg1"/>
                </a:solidFill>
                <a:latin typeface="Bookman Old Style" charset="0"/>
              </a:rPr>
              <a:t> 1940/50 – “terminal care”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n-US" sz="1500" dirty="0">
                <a:solidFill>
                  <a:schemeClr val="bg1"/>
                </a:solidFill>
                <a:latin typeface="Bookman Old Style" charset="0"/>
              </a:rPr>
              <a:t> 1960 – Cicely Saunders – </a:t>
            </a:r>
            <a:r>
              <a:rPr lang="en-US" sz="1500" dirty="0" err="1">
                <a:solidFill>
                  <a:schemeClr val="bg1"/>
                </a:solidFill>
                <a:latin typeface="Bookman Old Style" charset="0"/>
              </a:rPr>
              <a:t>Cuidado</a:t>
            </a:r>
            <a:r>
              <a:rPr lang="en-US" sz="1500" dirty="0">
                <a:solidFill>
                  <a:schemeClr val="bg1"/>
                </a:solidFill>
                <a:latin typeface="Bookman Old Style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Bookman Old Style" charset="0"/>
              </a:rPr>
              <a:t>Paliativo</a:t>
            </a:r>
            <a:r>
              <a:rPr lang="en-US" sz="1500" dirty="0">
                <a:solidFill>
                  <a:schemeClr val="bg1"/>
                </a:solidFill>
                <a:latin typeface="Bookman Old Style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Bookman Old Style" charset="0"/>
              </a:rPr>
              <a:t>Moderno</a:t>
            </a:r>
            <a:endParaRPr lang="en-US" sz="1500" dirty="0">
              <a:solidFill>
                <a:schemeClr val="bg1"/>
              </a:solidFill>
              <a:latin typeface="Bookman Old Style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n-US" sz="1500" dirty="0">
                <a:solidFill>
                  <a:schemeClr val="bg1"/>
                </a:solidFill>
                <a:latin typeface="Bookman Old Style" charset="0"/>
              </a:rPr>
              <a:t>(“palliative care” – “end of life care”)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n-US" sz="1500" dirty="0">
                <a:solidFill>
                  <a:schemeClr val="bg1"/>
                </a:solidFill>
                <a:latin typeface="Bookman Old Style" charset="0"/>
              </a:rPr>
              <a:t> 1987 – </a:t>
            </a:r>
            <a:r>
              <a:rPr lang="en-US" sz="1500" dirty="0" err="1">
                <a:solidFill>
                  <a:schemeClr val="bg1"/>
                </a:solidFill>
                <a:latin typeface="Bookman Old Style" charset="0"/>
              </a:rPr>
              <a:t>Especialidade</a:t>
            </a:r>
            <a:r>
              <a:rPr lang="en-US" sz="1500" dirty="0">
                <a:solidFill>
                  <a:schemeClr val="bg1"/>
                </a:solidFill>
                <a:latin typeface="Bookman Old Style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Bookman Old Style" charset="0"/>
              </a:rPr>
              <a:t>médica</a:t>
            </a:r>
            <a:r>
              <a:rPr lang="en-US" sz="1500" dirty="0">
                <a:solidFill>
                  <a:schemeClr val="bg1"/>
                </a:solidFill>
                <a:latin typeface="Bookman Old Style" charset="0"/>
              </a:rPr>
              <a:t> (UK)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n-US" sz="1500" dirty="0">
                <a:solidFill>
                  <a:schemeClr val="bg1"/>
                </a:solidFill>
                <a:latin typeface="Bookman Old Style" charset="0"/>
              </a:rPr>
              <a:t> 1995 – </a:t>
            </a:r>
            <a:r>
              <a:rPr lang="en-US" sz="1500" dirty="0" err="1">
                <a:solidFill>
                  <a:schemeClr val="bg1"/>
                </a:solidFill>
                <a:latin typeface="Bookman Old Style" charset="0"/>
              </a:rPr>
              <a:t>Estudo</a:t>
            </a:r>
            <a:r>
              <a:rPr lang="en-US" sz="1500" dirty="0">
                <a:solidFill>
                  <a:schemeClr val="bg1"/>
                </a:solidFill>
                <a:latin typeface="Bookman Old Style" charset="0"/>
              </a:rPr>
              <a:t> Support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n-US" sz="1500" dirty="0">
                <a:solidFill>
                  <a:schemeClr val="bg1"/>
                </a:solidFill>
                <a:latin typeface="Bookman Old Style" charset="0"/>
              </a:rPr>
              <a:t> 2002 – </a:t>
            </a:r>
            <a:r>
              <a:rPr lang="en-US" sz="1500" dirty="0" err="1">
                <a:solidFill>
                  <a:schemeClr val="bg1"/>
                </a:solidFill>
                <a:latin typeface="Bookman Old Style" charset="0"/>
              </a:rPr>
              <a:t>Conceito</a:t>
            </a:r>
            <a:r>
              <a:rPr lang="en-US" sz="1500" dirty="0">
                <a:solidFill>
                  <a:schemeClr val="bg1"/>
                </a:solidFill>
                <a:latin typeface="Bookman Old Style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Bookman Old Style" charset="0"/>
              </a:rPr>
              <a:t>atual</a:t>
            </a:r>
            <a:r>
              <a:rPr lang="en-US" sz="1500" dirty="0">
                <a:solidFill>
                  <a:schemeClr val="bg1"/>
                </a:solidFill>
                <a:latin typeface="Bookman Old Style" charset="0"/>
              </a:rPr>
              <a:t> da OMS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n-US" sz="1500" dirty="0">
                <a:solidFill>
                  <a:schemeClr val="bg1"/>
                </a:solidFill>
                <a:latin typeface="Bookman Old Style" charset="0"/>
              </a:rPr>
              <a:t> 2005 – World Day (WPCA) / ANCP / SBGG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n-US" sz="1500" dirty="0">
                <a:solidFill>
                  <a:schemeClr val="bg1"/>
                </a:solidFill>
                <a:latin typeface="Bookman Old Style" charset="0"/>
              </a:rPr>
              <a:t> 2010 – </a:t>
            </a:r>
            <a:r>
              <a:rPr lang="en-US" sz="1500" dirty="0" err="1">
                <a:solidFill>
                  <a:schemeClr val="bg1"/>
                </a:solidFill>
                <a:latin typeface="Bookman Old Style" charset="0"/>
              </a:rPr>
              <a:t>Resolução</a:t>
            </a:r>
            <a:r>
              <a:rPr lang="en-US" sz="1500" dirty="0">
                <a:solidFill>
                  <a:schemeClr val="bg1"/>
                </a:solidFill>
                <a:latin typeface="Bookman Old Style" charset="0"/>
              </a:rPr>
              <a:t> CFM 1805/2006 </a:t>
            </a:r>
            <a:r>
              <a:rPr lang="en-US" sz="1500" dirty="0" err="1">
                <a:solidFill>
                  <a:schemeClr val="bg1"/>
                </a:solidFill>
                <a:latin typeface="Bookman Old Style" charset="0"/>
              </a:rPr>
              <a:t>validada</a:t>
            </a:r>
            <a:r>
              <a:rPr lang="en-US" sz="1500" dirty="0">
                <a:solidFill>
                  <a:schemeClr val="bg1"/>
                </a:solidFill>
                <a:latin typeface="Bookman Old Style" charset="0"/>
              </a:rPr>
              <a:t> </a:t>
            </a:r>
            <a:r>
              <a:rPr lang="en-US" sz="1500" dirty="0" smtClean="0">
                <a:solidFill>
                  <a:schemeClr val="bg1"/>
                </a:solidFill>
                <a:latin typeface="Bookman Old Style" charset="0"/>
              </a:rPr>
              <a:t>(</a:t>
            </a:r>
            <a:r>
              <a:rPr lang="en-US" sz="1500" dirty="0" err="1" smtClean="0">
                <a:solidFill>
                  <a:schemeClr val="bg1"/>
                </a:solidFill>
                <a:latin typeface="Bookman Old Style" charset="0"/>
              </a:rPr>
              <a:t>ortotanásia</a:t>
            </a:r>
            <a:r>
              <a:rPr lang="en-US" sz="1500" dirty="0" smtClean="0">
                <a:solidFill>
                  <a:schemeClr val="bg1"/>
                </a:solidFill>
                <a:latin typeface="Bookman Old Style" charset="0"/>
              </a:rPr>
              <a:t>)</a:t>
            </a:r>
            <a:endParaRPr lang="en-US" sz="1500" dirty="0">
              <a:solidFill>
                <a:schemeClr val="bg1"/>
              </a:solidFill>
              <a:latin typeface="Bookman Old Style" charset="0"/>
            </a:endParaRP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n-US" sz="1500" dirty="0">
                <a:solidFill>
                  <a:schemeClr val="bg1"/>
                </a:solidFill>
                <a:latin typeface="Bookman Old Style" charset="0"/>
              </a:rPr>
              <a:t> 2011 - </a:t>
            </a:r>
            <a:r>
              <a:rPr lang="en-US" sz="1500" dirty="0" err="1">
                <a:solidFill>
                  <a:schemeClr val="bg1"/>
                </a:solidFill>
                <a:latin typeface="Bookman Old Style" charset="0"/>
              </a:rPr>
              <a:t>Medicina</a:t>
            </a:r>
            <a:r>
              <a:rPr lang="en-US" sz="1500" dirty="0">
                <a:solidFill>
                  <a:schemeClr val="bg1"/>
                </a:solidFill>
                <a:latin typeface="Bookman Old Style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Bookman Old Style" charset="0"/>
              </a:rPr>
              <a:t>Paliativa</a:t>
            </a:r>
            <a:r>
              <a:rPr lang="en-US" sz="1500" dirty="0">
                <a:solidFill>
                  <a:schemeClr val="bg1"/>
                </a:solidFill>
                <a:latin typeface="Bookman Old Style" charset="0"/>
              </a:rPr>
              <a:t> (</a:t>
            </a:r>
            <a:r>
              <a:rPr lang="en-US" sz="1500" dirty="0" err="1">
                <a:solidFill>
                  <a:schemeClr val="bg1"/>
                </a:solidFill>
                <a:latin typeface="Bookman Old Style" charset="0"/>
              </a:rPr>
              <a:t>área</a:t>
            </a:r>
            <a:r>
              <a:rPr lang="en-US" sz="1500" dirty="0">
                <a:solidFill>
                  <a:schemeClr val="bg1"/>
                </a:solidFill>
                <a:latin typeface="Bookman Old Style" charset="0"/>
              </a:rPr>
              <a:t> de </a:t>
            </a:r>
            <a:r>
              <a:rPr lang="en-US" sz="1500" dirty="0" err="1">
                <a:solidFill>
                  <a:schemeClr val="bg1"/>
                </a:solidFill>
                <a:latin typeface="Bookman Old Style" charset="0"/>
              </a:rPr>
              <a:t>atuação</a:t>
            </a:r>
            <a:r>
              <a:rPr lang="en-US" sz="1500" dirty="0" smtClean="0">
                <a:solidFill>
                  <a:schemeClr val="bg1"/>
                </a:solidFill>
                <a:latin typeface="Bookman Old Style" charset="0"/>
              </a:rPr>
              <a:t>)</a:t>
            </a:r>
            <a:endParaRPr lang="en-US" sz="1500" dirty="0">
              <a:solidFill>
                <a:schemeClr val="bg1"/>
              </a:solidFill>
              <a:latin typeface="Bookman Old Style" charset="0"/>
            </a:endParaRP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n-US" sz="1500" dirty="0">
                <a:solidFill>
                  <a:schemeClr val="bg1"/>
                </a:solidFill>
                <a:latin typeface="Bookman Old Style" charset="0"/>
              </a:rPr>
              <a:t> 2012 – </a:t>
            </a:r>
            <a:r>
              <a:rPr lang="en-US" sz="1500" dirty="0" err="1">
                <a:solidFill>
                  <a:schemeClr val="bg1"/>
                </a:solidFill>
                <a:latin typeface="Bookman Old Style" charset="0"/>
              </a:rPr>
              <a:t>Resolução</a:t>
            </a:r>
            <a:r>
              <a:rPr lang="en-US" sz="1500" dirty="0">
                <a:solidFill>
                  <a:schemeClr val="bg1"/>
                </a:solidFill>
                <a:latin typeface="Bookman Old Style" charset="0"/>
              </a:rPr>
              <a:t> CFM 1995 – </a:t>
            </a:r>
            <a:r>
              <a:rPr lang="en-US" sz="1500" dirty="0" err="1">
                <a:solidFill>
                  <a:schemeClr val="bg1"/>
                </a:solidFill>
                <a:latin typeface="Bookman Old Style" charset="0"/>
              </a:rPr>
              <a:t>Diretivas</a:t>
            </a:r>
            <a:r>
              <a:rPr lang="en-US" sz="1500" dirty="0">
                <a:solidFill>
                  <a:schemeClr val="bg1"/>
                </a:solidFill>
                <a:latin typeface="Bookman Old Style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Bookman Old Style" charset="0"/>
              </a:rPr>
              <a:t>Antecipadas</a:t>
            </a:r>
            <a:r>
              <a:rPr lang="en-US" sz="1500" dirty="0">
                <a:solidFill>
                  <a:schemeClr val="bg1"/>
                </a:solidFill>
                <a:latin typeface="Bookman Old Style" charset="0"/>
              </a:rPr>
              <a:t> de </a:t>
            </a:r>
            <a:r>
              <a:rPr lang="en-US" sz="1500" dirty="0" err="1" smtClean="0">
                <a:solidFill>
                  <a:schemeClr val="bg1"/>
                </a:solidFill>
                <a:latin typeface="Bookman Old Style" charset="0"/>
              </a:rPr>
              <a:t>Vontade</a:t>
            </a:r>
            <a:r>
              <a:rPr lang="en-US" sz="1500" dirty="0" smtClean="0">
                <a:solidFill>
                  <a:schemeClr val="bg1"/>
                </a:solidFill>
                <a:latin typeface="Bookman Old Style" charset="0"/>
              </a:rPr>
              <a:t> (DAV)</a:t>
            </a:r>
            <a:endParaRPr lang="en-US" sz="1500" dirty="0">
              <a:solidFill>
                <a:schemeClr val="bg1"/>
              </a:solidFill>
              <a:latin typeface="Bookman Old Style" charset="0"/>
            </a:endParaRP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n-US" sz="1500" dirty="0">
                <a:solidFill>
                  <a:schemeClr val="bg1"/>
                </a:solidFill>
                <a:latin typeface="Bookman Old Style" charset="0"/>
              </a:rPr>
              <a:t> 2013 – </a:t>
            </a:r>
            <a:r>
              <a:rPr lang="en-US" sz="1500" dirty="0" err="1">
                <a:solidFill>
                  <a:schemeClr val="bg1"/>
                </a:solidFill>
                <a:latin typeface="Bookman Old Style" charset="0"/>
              </a:rPr>
              <a:t>Residência</a:t>
            </a:r>
            <a:r>
              <a:rPr lang="en-US" sz="1500" dirty="0">
                <a:solidFill>
                  <a:schemeClr val="bg1"/>
                </a:solidFill>
                <a:latin typeface="Bookman Old Style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Bookman Old Style" charset="0"/>
              </a:rPr>
              <a:t>Médica</a:t>
            </a:r>
            <a:r>
              <a:rPr lang="en-US" sz="1500" dirty="0">
                <a:solidFill>
                  <a:schemeClr val="bg1"/>
                </a:solidFill>
                <a:latin typeface="Bookman Old Style" charset="0"/>
              </a:rPr>
              <a:t> e </a:t>
            </a:r>
            <a:r>
              <a:rPr lang="en-US" sz="1500" dirty="0" err="1">
                <a:solidFill>
                  <a:schemeClr val="bg1"/>
                </a:solidFill>
                <a:latin typeface="Bookman Old Style" charset="0"/>
              </a:rPr>
              <a:t>Pós</a:t>
            </a:r>
            <a:r>
              <a:rPr lang="en-US" sz="1500" dirty="0">
                <a:solidFill>
                  <a:schemeClr val="bg1"/>
                </a:solidFill>
                <a:latin typeface="Bookman Old Style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Bookman Old Style" charset="0"/>
              </a:rPr>
              <a:t>Lato</a:t>
            </a:r>
            <a:r>
              <a:rPr lang="en-US" sz="1500" dirty="0">
                <a:solidFill>
                  <a:schemeClr val="bg1"/>
                </a:solidFill>
                <a:latin typeface="Bookman Old Style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Bookman Old Style" charset="0"/>
              </a:rPr>
              <a:t>Sensu</a:t>
            </a:r>
            <a:endParaRPr lang="en-US" sz="1500" dirty="0">
              <a:solidFill>
                <a:schemeClr val="bg1"/>
              </a:solidFill>
              <a:latin typeface="Bookman Old Style" charset="0"/>
            </a:endParaRP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n-US" sz="1500" dirty="0" smtClean="0">
                <a:solidFill>
                  <a:schemeClr val="bg1"/>
                </a:solidFill>
                <a:latin typeface="Bookman Old Style" charset="0"/>
              </a:rPr>
              <a:t> 2018 – VII </a:t>
            </a:r>
            <a:r>
              <a:rPr lang="en-US" sz="1500" dirty="0" err="1" smtClean="0">
                <a:solidFill>
                  <a:schemeClr val="bg1"/>
                </a:solidFill>
                <a:latin typeface="Bookman Old Style" charset="0"/>
              </a:rPr>
              <a:t>Congresso</a:t>
            </a:r>
            <a:r>
              <a:rPr lang="en-US" sz="1500" dirty="0" smtClean="0">
                <a:solidFill>
                  <a:schemeClr val="bg1"/>
                </a:solidFill>
                <a:latin typeface="Bookman Old Style" charset="0"/>
              </a:rPr>
              <a:t> </a:t>
            </a:r>
            <a:r>
              <a:rPr lang="en-US" sz="1500" dirty="0" err="1" smtClean="0">
                <a:solidFill>
                  <a:schemeClr val="bg1"/>
                </a:solidFill>
                <a:latin typeface="Bookman Old Style" charset="0"/>
              </a:rPr>
              <a:t>Internacional</a:t>
            </a:r>
            <a:r>
              <a:rPr lang="en-US" sz="1500" dirty="0">
                <a:solidFill>
                  <a:schemeClr val="bg1"/>
                </a:solidFill>
                <a:latin typeface="Bookman Old Style" charset="0"/>
              </a:rPr>
              <a:t> </a:t>
            </a:r>
            <a:r>
              <a:rPr lang="en-US" sz="1500" dirty="0" smtClean="0">
                <a:solidFill>
                  <a:schemeClr val="bg1"/>
                </a:solidFill>
                <a:latin typeface="Bookman Old Style" charset="0"/>
              </a:rPr>
              <a:t>– ANCP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n-US" sz="1500" dirty="0">
                <a:solidFill>
                  <a:schemeClr val="bg1"/>
                </a:solidFill>
                <a:latin typeface="Bookman Old Style" charset="0"/>
              </a:rPr>
              <a:t> </a:t>
            </a:r>
            <a:r>
              <a:rPr lang="en-US" sz="1500" dirty="0" smtClean="0">
                <a:solidFill>
                  <a:schemeClr val="bg1"/>
                </a:solidFill>
                <a:latin typeface="Bookman Old Style" charset="0"/>
              </a:rPr>
              <a:t>2019 – I </a:t>
            </a:r>
            <a:r>
              <a:rPr lang="en-US" sz="1500" dirty="0" err="1" smtClean="0">
                <a:solidFill>
                  <a:schemeClr val="bg1"/>
                </a:solidFill>
                <a:latin typeface="Bookman Old Style" charset="0"/>
              </a:rPr>
              <a:t>Congresso</a:t>
            </a:r>
            <a:r>
              <a:rPr lang="en-US" sz="1500" dirty="0" smtClean="0">
                <a:solidFill>
                  <a:schemeClr val="bg1"/>
                </a:solidFill>
                <a:latin typeface="Bookman Old Style" charset="0"/>
              </a:rPr>
              <a:t> de </a:t>
            </a:r>
            <a:r>
              <a:rPr lang="en-US" sz="1500" dirty="0" err="1" smtClean="0">
                <a:solidFill>
                  <a:schemeClr val="bg1"/>
                </a:solidFill>
                <a:latin typeface="Bookman Old Style" charset="0"/>
              </a:rPr>
              <a:t>Cuidados</a:t>
            </a:r>
            <a:r>
              <a:rPr lang="en-US" sz="1500" dirty="0" smtClean="0">
                <a:solidFill>
                  <a:schemeClr val="bg1"/>
                </a:solidFill>
                <a:latin typeface="Bookman Old Style" charset="0"/>
              </a:rPr>
              <a:t> </a:t>
            </a:r>
            <a:r>
              <a:rPr lang="en-US" sz="1500" dirty="0" err="1" smtClean="0">
                <a:solidFill>
                  <a:schemeClr val="bg1"/>
                </a:solidFill>
                <a:latin typeface="Bookman Old Style" charset="0"/>
              </a:rPr>
              <a:t>Paliativos</a:t>
            </a:r>
            <a:r>
              <a:rPr lang="en-US" sz="1500" dirty="0" smtClean="0">
                <a:solidFill>
                  <a:schemeClr val="bg1"/>
                </a:solidFill>
                <a:latin typeface="Bookman Old Style" charset="0"/>
              </a:rPr>
              <a:t> do Estado do Rio de Janeiro</a:t>
            </a:r>
            <a:endParaRPr lang="en-US" sz="1500" dirty="0">
              <a:solidFill>
                <a:schemeClr val="bg1"/>
              </a:solidFill>
              <a:latin typeface="Bookman Old Styl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7302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ext Box 3"/>
          <p:cNvSpPr txBox="1">
            <a:spLocks noChangeArrowheads="1"/>
          </p:cNvSpPr>
          <p:nvPr/>
        </p:nvSpPr>
        <p:spPr bwMode="auto">
          <a:xfrm>
            <a:off x="2412206" y="377827"/>
            <a:ext cx="44640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400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ookman Old Style"/>
                <a:cs typeface="Bookman Old Style"/>
              </a:rPr>
              <a:t>Cicely Saunders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327590" y="2311432"/>
            <a:ext cx="6214661" cy="110799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6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ookman Old Style"/>
                <a:cs typeface="Bookman Old Style"/>
              </a:rPr>
              <a:t> </a:t>
            </a:r>
            <a:r>
              <a:rPr lang="en-US" sz="6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ookman Old Style"/>
                <a:cs typeface="Bookman Old Style"/>
              </a:rPr>
              <a:t>DOR  </a:t>
            </a:r>
            <a:r>
              <a:rPr lang="en-US" sz="6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ookman Old Style"/>
                <a:cs typeface="Bookman Old Style"/>
              </a:rPr>
              <a:t>TOTAL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1619115" y="3318312"/>
            <a:ext cx="432271" cy="864394"/>
          </a:xfrm>
          <a:prstGeom prst="straightConnector1">
            <a:avLst/>
          </a:prstGeom>
          <a:ln w="508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372" name="TextBox 5"/>
          <p:cNvSpPr txBox="1">
            <a:spLocks noChangeArrowheads="1"/>
          </p:cNvSpPr>
          <p:nvPr/>
        </p:nvSpPr>
        <p:spPr bwMode="auto">
          <a:xfrm>
            <a:off x="1072016" y="4333166"/>
            <a:ext cx="11525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 err="1">
                <a:latin typeface="Bookman Old Style" charset="0"/>
                <a:cs typeface="Bookman Old Style" charset="0"/>
              </a:rPr>
              <a:t>física</a:t>
            </a:r>
            <a:endParaRPr lang="en-US" dirty="0">
              <a:latin typeface="Bookman Old Style" charset="0"/>
              <a:cs typeface="Bookman Old Style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3568198" y="3361611"/>
            <a:ext cx="0" cy="864394"/>
          </a:xfrm>
          <a:prstGeom prst="straightConnector1">
            <a:avLst/>
          </a:prstGeom>
          <a:ln w="508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374" name="TextBox 9"/>
          <p:cNvSpPr txBox="1">
            <a:spLocks noChangeArrowheads="1"/>
          </p:cNvSpPr>
          <p:nvPr/>
        </p:nvSpPr>
        <p:spPr bwMode="auto">
          <a:xfrm>
            <a:off x="2743078" y="4347599"/>
            <a:ext cx="18716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 err="1">
                <a:solidFill>
                  <a:srgbClr val="FFFFFF"/>
                </a:solidFill>
                <a:latin typeface="Bookman Old Style" charset="0"/>
                <a:cs typeface="Bookman Old Style" charset="0"/>
              </a:rPr>
              <a:t>emocional</a:t>
            </a:r>
            <a:endParaRPr lang="en-US" dirty="0">
              <a:solidFill>
                <a:srgbClr val="FFFFFF"/>
              </a:solidFill>
              <a:latin typeface="Bookman Old Style" charset="0"/>
              <a:cs typeface="Bookman Old Style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5609085" y="3361611"/>
            <a:ext cx="0" cy="864394"/>
          </a:xfrm>
          <a:prstGeom prst="straightConnector1">
            <a:avLst/>
          </a:prstGeom>
          <a:ln w="508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376" name="TextBox 11"/>
          <p:cNvSpPr txBox="1">
            <a:spLocks noChangeArrowheads="1"/>
          </p:cNvSpPr>
          <p:nvPr/>
        </p:nvSpPr>
        <p:spPr bwMode="auto">
          <a:xfrm>
            <a:off x="5123513" y="4333166"/>
            <a:ext cx="12239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FFFFFF"/>
                </a:solidFill>
                <a:latin typeface="Bookman Old Style" charset="0"/>
                <a:cs typeface="Bookman Old Style" charset="0"/>
              </a:rPr>
              <a:t>social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7164388" y="3318312"/>
            <a:ext cx="377850" cy="864394"/>
          </a:xfrm>
          <a:prstGeom prst="straightConnector1">
            <a:avLst/>
          </a:prstGeom>
          <a:ln w="508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378" name="TextBox 14"/>
          <p:cNvSpPr txBox="1">
            <a:spLocks noChangeArrowheads="1"/>
          </p:cNvSpPr>
          <p:nvPr/>
        </p:nvSpPr>
        <p:spPr bwMode="auto">
          <a:xfrm>
            <a:off x="6740792" y="4318733"/>
            <a:ext cx="1728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 err="1">
                <a:solidFill>
                  <a:srgbClr val="FFFFFF"/>
                </a:solidFill>
                <a:latin typeface="Bookman Old Style" charset="0"/>
                <a:cs typeface="Bookman Old Style" charset="0"/>
              </a:rPr>
              <a:t>espiritual</a:t>
            </a:r>
            <a:endParaRPr lang="en-US" dirty="0">
              <a:solidFill>
                <a:srgbClr val="FFFFFF"/>
              </a:solidFill>
              <a:latin typeface="Bookman Old Style" charset="0"/>
              <a:cs typeface="Bookman Old Styl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0770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3492507" y="3861197"/>
            <a:ext cx="2016125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/>
                <a:cs typeface="Bookman Old Style"/>
              </a:rPr>
              <a:t>Fase Terminal</a:t>
            </a:r>
            <a:r>
              <a:rPr lang="pt-BR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7019932" y="3759994"/>
            <a:ext cx="936625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/>
                <a:cs typeface="Bookman Old Style"/>
              </a:rPr>
              <a:t>Luto</a:t>
            </a:r>
          </a:p>
        </p:txBody>
      </p:sp>
      <p:pic>
        <p:nvPicPr>
          <p:cNvPr id="3174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" y="1437085"/>
            <a:ext cx="8134350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Conector reto 10"/>
          <p:cNvCxnSpPr/>
          <p:nvPr/>
        </p:nvCxnSpPr>
        <p:spPr>
          <a:xfrm>
            <a:off x="539757" y="3381375"/>
            <a:ext cx="1008063" cy="0"/>
          </a:xfrm>
          <a:prstGeom prst="line">
            <a:avLst/>
          </a:prstGeom>
          <a:ln w="44450">
            <a:solidFill>
              <a:srgbClr val="66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ixaDeTexto 21"/>
          <p:cNvSpPr txBox="1"/>
          <p:nvPr/>
        </p:nvSpPr>
        <p:spPr>
          <a:xfrm>
            <a:off x="4932363" y="4299348"/>
            <a:ext cx="3600450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/>
                <a:cs typeface="Bookman Old Style"/>
              </a:rPr>
              <a:t>Processo de Morrer </a:t>
            </a:r>
            <a:endParaRPr lang="pt-BR" b="1" dirty="0">
              <a:solidFill>
                <a:srgbClr val="FFFFFF"/>
              </a:solidFill>
              <a:latin typeface="Bookman Old Style"/>
              <a:cs typeface="Bookman Old Style"/>
            </a:endParaRPr>
          </a:p>
        </p:txBody>
      </p:sp>
      <p:cxnSp>
        <p:nvCxnSpPr>
          <p:cNvPr id="26" name="Conector de seta reta 25"/>
          <p:cNvCxnSpPr/>
          <p:nvPr/>
        </p:nvCxnSpPr>
        <p:spPr>
          <a:xfrm>
            <a:off x="4427538" y="3436144"/>
            <a:ext cx="0" cy="323850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de seta reta 26"/>
          <p:cNvCxnSpPr/>
          <p:nvPr/>
        </p:nvCxnSpPr>
        <p:spPr>
          <a:xfrm>
            <a:off x="6084888" y="3436145"/>
            <a:ext cx="0" cy="809625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de seta reta 27"/>
          <p:cNvCxnSpPr/>
          <p:nvPr/>
        </p:nvCxnSpPr>
        <p:spPr>
          <a:xfrm>
            <a:off x="7380288" y="3436144"/>
            <a:ext cx="0" cy="323850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to 30"/>
          <p:cNvCxnSpPr/>
          <p:nvPr/>
        </p:nvCxnSpPr>
        <p:spPr>
          <a:xfrm>
            <a:off x="1692282" y="3381375"/>
            <a:ext cx="1655763" cy="0"/>
          </a:xfrm>
          <a:prstGeom prst="line">
            <a:avLst/>
          </a:prstGeom>
          <a:ln w="44450">
            <a:solidFill>
              <a:srgbClr val="66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to 32"/>
          <p:cNvCxnSpPr/>
          <p:nvPr/>
        </p:nvCxnSpPr>
        <p:spPr>
          <a:xfrm>
            <a:off x="3563945" y="3381375"/>
            <a:ext cx="2016125" cy="0"/>
          </a:xfrm>
          <a:prstGeom prst="line">
            <a:avLst/>
          </a:prstGeom>
          <a:ln w="44450">
            <a:solidFill>
              <a:srgbClr val="66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to 34"/>
          <p:cNvCxnSpPr/>
          <p:nvPr/>
        </p:nvCxnSpPr>
        <p:spPr>
          <a:xfrm>
            <a:off x="5795963" y="3381375"/>
            <a:ext cx="576262" cy="0"/>
          </a:xfrm>
          <a:prstGeom prst="line">
            <a:avLst/>
          </a:prstGeom>
          <a:ln w="44450">
            <a:solidFill>
              <a:srgbClr val="66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to 36"/>
          <p:cNvCxnSpPr/>
          <p:nvPr/>
        </p:nvCxnSpPr>
        <p:spPr>
          <a:xfrm>
            <a:off x="6516695" y="3381375"/>
            <a:ext cx="1800225" cy="0"/>
          </a:xfrm>
          <a:prstGeom prst="line">
            <a:avLst/>
          </a:prstGeom>
          <a:ln w="44450">
            <a:solidFill>
              <a:srgbClr val="66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de seta reta 25"/>
          <p:cNvCxnSpPr/>
          <p:nvPr/>
        </p:nvCxnSpPr>
        <p:spPr>
          <a:xfrm>
            <a:off x="1042988" y="3436144"/>
            <a:ext cx="0" cy="323850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aixaDeTexto 6"/>
          <p:cNvSpPr txBox="1"/>
          <p:nvPr/>
        </p:nvSpPr>
        <p:spPr>
          <a:xfrm>
            <a:off x="323857" y="3813573"/>
            <a:ext cx="2016125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/>
                <a:cs typeface="Bookman Old Style"/>
              </a:rPr>
              <a:t>Fase Inicial</a:t>
            </a:r>
            <a:r>
              <a:rPr lang="pt-BR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</a:p>
        </p:txBody>
      </p:sp>
      <p:cxnSp>
        <p:nvCxnSpPr>
          <p:cNvPr id="32" name="Conector de seta reta 26"/>
          <p:cNvCxnSpPr/>
          <p:nvPr/>
        </p:nvCxnSpPr>
        <p:spPr>
          <a:xfrm>
            <a:off x="2484438" y="3436145"/>
            <a:ext cx="0" cy="809625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aixaDeTexto 6"/>
          <p:cNvSpPr txBox="1"/>
          <p:nvPr/>
        </p:nvSpPr>
        <p:spPr>
          <a:xfrm>
            <a:off x="1331920" y="4299348"/>
            <a:ext cx="2663825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/>
                <a:cs typeface="Bookman Old Style"/>
              </a:rPr>
              <a:t>Fase Intermediária</a:t>
            </a:r>
            <a:endParaRPr lang="pt-BR" dirty="0">
              <a:solidFill>
                <a:srgbClr val="FFFFFF"/>
              </a:solidFill>
              <a:latin typeface="Bookman Old Style"/>
              <a:cs typeface="Bookman Old Style"/>
            </a:endParaRPr>
          </a:p>
        </p:txBody>
      </p:sp>
      <p:sp>
        <p:nvSpPr>
          <p:cNvPr id="31762" name="TextBox 16"/>
          <p:cNvSpPr txBox="1">
            <a:spLocks noChangeArrowheads="1"/>
          </p:cNvSpPr>
          <p:nvPr/>
        </p:nvSpPr>
        <p:spPr bwMode="auto">
          <a:xfrm>
            <a:off x="2993836" y="520362"/>
            <a:ext cx="30241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solidFill>
                  <a:srgbClr val="FFFFFF"/>
                </a:solidFill>
                <a:latin typeface="Bookman Old Style" charset="0"/>
                <a:cs typeface="Bookman Old Style" charset="0"/>
              </a:rPr>
              <a:t>OMS, 2002 (</a:t>
            </a:r>
            <a:r>
              <a:rPr lang="en-US" sz="1800" dirty="0" err="1">
                <a:solidFill>
                  <a:srgbClr val="FFFFFF"/>
                </a:solidFill>
                <a:latin typeface="Bookman Old Style" charset="0"/>
                <a:cs typeface="Bookman Old Style" charset="0"/>
              </a:rPr>
              <a:t>adaptado</a:t>
            </a:r>
            <a:r>
              <a:rPr lang="en-US" sz="1800" dirty="0">
                <a:solidFill>
                  <a:srgbClr val="FFFFFF"/>
                </a:solidFill>
                <a:latin typeface="Bookman Old Style" charset="0"/>
                <a:cs typeface="Bookman Old Style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4288450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11004" y="726037"/>
            <a:ext cx="7525281" cy="2743199"/>
          </a:xfrm>
        </p:spPr>
        <p:txBody>
          <a:bodyPr>
            <a:normAutofit/>
          </a:bodyPr>
          <a:lstStyle/>
          <a:p>
            <a:pPr marL="0" lvl="1" indent="0" fontAlgn="auto">
              <a:lnSpc>
                <a:spcPct val="130000"/>
              </a:lnSpc>
              <a:spcAft>
                <a:spcPts val="0"/>
              </a:spcAft>
              <a:buClr>
                <a:schemeClr val="tx1"/>
              </a:buClr>
              <a:buSzPct val="80000"/>
              <a:buFontTx/>
              <a:buNone/>
              <a:defRPr/>
            </a:pPr>
            <a:r>
              <a:rPr lang="pt-BR" altLang="ja-JP" sz="3200" i="1" u="sng" dirty="0">
                <a:latin typeface="Bookman Old Style"/>
                <a:cs typeface="Bookman Old Style"/>
              </a:rPr>
              <a:t>Afirmar a </a:t>
            </a:r>
            <a:r>
              <a:rPr lang="pt-BR" altLang="ja-JP" sz="3200" i="1" u="sng" dirty="0" smtClean="0">
                <a:latin typeface="Bookman Old Style"/>
                <a:cs typeface="Bookman Old Style"/>
              </a:rPr>
              <a:t>vida </a:t>
            </a:r>
            <a:r>
              <a:rPr lang="pt-BR" altLang="ja-JP" sz="3200" i="1" dirty="0">
                <a:latin typeface="Bookman Old Style"/>
                <a:cs typeface="Bookman Old Style"/>
              </a:rPr>
              <a:t>e </a:t>
            </a:r>
            <a:r>
              <a:rPr lang="pt-BR" altLang="ja-JP" sz="3200" i="1" dirty="0" smtClean="0">
                <a:latin typeface="Bookman Old Style"/>
                <a:cs typeface="Bookman Old Style"/>
              </a:rPr>
              <a:t>considerar </a:t>
            </a:r>
            <a:r>
              <a:rPr lang="pt-BR" altLang="ja-JP" sz="3200" i="1" dirty="0">
                <a:latin typeface="Bookman Old Style"/>
                <a:cs typeface="Bookman Old Style"/>
              </a:rPr>
              <a:t>a </a:t>
            </a:r>
            <a:r>
              <a:rPr lang="pt-BR" altLang="ja-JP" sz="3200" i="1" dirty="0" smtClean="0">
                <a:latin typeface="Bookman Old Style"/>
                <a:cs typeface="Bookman Old Style"/>
              </a:rPr>
              <a:t>morte </a:t>
            </a:r>
            <a:r>
              <a:rPr lang="pt-BR" altLang="ja-JP" sz="3200" i="1" dirty="0">
                <a:latin typeface="Bookman Old Style"/>
                <a:cs typeface="Bookman Old Style"/>
              </a:rPr>
              <a:t>como </a:t>
            </a:r>
            <a:r>
              <a:rPr lang="pt-BR" altLang="ja-JP" sz="3200" i="1" dirty="0" smtClean="0">
                <a:latin typeface="Bookman Old Style"/>
                <a:cs typeface="Bookman Old Style"/>
              </a:rPr>
              <a:t>um </a:t>
            </a:r>
            <a:r>
              <a:rPr lang="pt-BR" altLang="ja-JP" sz="3200" i="1" dirty="0">
                <a:latin typeface="Bookman Old Style"/>
                <a:cs typeface="Bookman Old Style"/>
              </a:rPr>
              <a:t>processo </a:t>
            </a:r>
            <a:r>
              <a:rPr lang="pt-BR" altLang="ja-JP" sz="3200" i="1" dirty="0" smtClean="0">
                <a:latin typeface="Bookman Old Style"/>
                <a:cs typeface="Bookman Old Style"/>
              </a:rPr>
              <a:t>normal</a:t>
            </a:r>
            <a:r>
              <a:rPr lang="pt-BR" altLang="ja-JP" sz="3200" i="1" dirty="0">
                <a:latin typeface="Bookman Old Style"/>
                <a:cs typeface="Bookman Old Style"/>
              </a:rPr>
              <a:t>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Princípios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3144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61009" y="867157"/>
            <a:ext cx="8069341" cy="2743199"/>
          </a:xfrm>
        </p:spPr>
        <p:txBody>
          <a:bodyPr/>
          <a:lstStyle/>
          <a:p>
            <a:pPr marL="18288" indent="0">
              <a:lnSpc>
                <a:spcPct val="120000"/>
              </a:lnSpc>
              <a:buNone/>
            </a:pPr>
            <a:r>
              <a:rPr lang="pt-BR" sz="2800" i="1" dirty="0" smtClean="0">
                <a:solidFill>
                  <a:srgbClr val="FFFFFF"/>
                </a:solidFill>
                <a:latin typeface="Bookman Old Style"/>
                <a:ea typeface="Arial Unicode MS" charset="0"/>
                <a:cs typeface="Bookman Old Style"/>
              </a:rPr>
              <a:t>Promover </a:t>
            </a:r>
            <a:r>
              <a:rPr lang="pt-BR" sz="2800" i="1" dirty="0">
                <a:solidFill>
                  <a:srgbClr val="FFFFFF"/>
                </a:solidFill>
                <a:latin typeface="Bookman Old Style"/>
                <a:ea typeface="Arial Unicode MS" charset="0"/>
                <a:cs typeface="Bookman Old Style"/>
              </a:rPr>
              <a:t>o </a:t>
            </a:r>
            <a:r>
              <a:rPr lang="pt-BR" sz="2800" i="1" u="sng" dirty="0" err="1">
                <a:solidFill>
                  <a:srgbClr val="FFFFFF"/>
                </a:solidFill>
                <a:latin typeface="Bookman Old Style"/>
                <a:ea typeface="Arial Unicode MS" charset="0"/>
                <a:cs typeface="Bookman Old Style"/>
              </a:rPr>
              <a:t>alívio</a:t>
            </a:r>
            <a:r>
              <a:rPr lang="pt-BR" sz="2800" i="1" u="sng" dirty="0">
                <a:solidFill>
                  <a:srgbClr val="FFFFFF"/>
                </a:solidFill>
                <a:latin typeface="Bookman Old Style"/>
                <a:ea typeface="Arial Unicode MS" charset="0"/>
                <a:cs typeface="Bookman Old Style"/>
              </a:rPr>
              <a:t> da dor </a:t>
            </a:r>
            <a:r>
              <a:rPr lang="pt-BR" sz="2800" i="1" dirty="0">
                <a:solidFill>
                  <a:srgbClr val="FFFFFF"/>
                </a:solidFill>
                <a:latin typeface="Bookman Old Style"/>
                <a:ea typeface="Arial Unicode MS" charset="0"/>
                <a:cs typeface="Bookman Old Style"/>
              </a:rPr>
              <a:t>e de outros sintomas </a:t>
            </a:r>
            <a:r>
              <a:rPr lang="pt-BR" sz="2800" i="1" dirty="0" smtClean="0">
                <a:solidFill>
                  <a:srgbClr val="FFFFFF"/>
                </a:solidFill>
                <a:latin typeface="Bookman Old Style"/>
                <a:ea typeface="Arial Unicode MS" charset="0"/>
                <a:cs typeface="Bookman Old Style"/>
              </a:rPr>
              <a:t>estressantes</a:t>
            </a:r>
            <a:r>
              <a:rPr lang="pt-BR" sz="2800" i="1" dirty="0">
                <a:solidFill>
                  <a:srgbClr val="FFFFFF"/>
                </a:solidFill>
                <a:latin typeface="Bookman Old Style"/>
                <a:ea typeface="Arial Unicode MS" charset="0"/>
                <a:cs typeface="Bookman Old Style"/>
              </a:rPr>
              <a:t>.</a:t>
            </a:r>
          </a:p>
          <a:p>
            <a:pPr marL="1828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929640" y="3771900"/>
            <a:ext cx="7543800" cy="6858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err="1" smtClean="0"/>
              <a:t>Princípios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137577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Elemental.thmx</Template>
  <TotalTime>5478</TotalTime>
  <Words>752</Words>
  <Application>Microsoft Office PowerPoint</Application>
  <PresentationFormat>Apresentação na tela (16:9)</PresentationFormat>
  <Paragraphs>139</Paragraphs>
  <Slides>37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37</vt:i4>
      </vt:variant>
    </vt:vector>
  </HeadingPairs>
  <TitlesOfParts>
    <vt:vector size="49" baseType="lpstr">
      <vt:lpstr>Arial Unicode MS</vt:lpstr>
      <vt:lpstr>MS PGothic</vt:lpstr>
      <vt:lpstr>MS PGothic</vt:lpstr>
      <vt:lpstr>Abadi MT Condensed Extra Bold</vt:lpstr>
      <vt:lpstr>American Typewriter</vt:lpstr>
      <vt:lpstr>Arial</vt:lpstr>
      <vt:lpstr>Bookman Old Style</vt:lpstr>
      <vt:lpstr>Calibri</vt:lpstr>
      <vt:lpstr>HGS明朝E</vt:lpstr>
      <vt:lpstr>Palatino Linotype</vt:lpstr>
      <vt:lpstr>Wingdings</vt:lpstr>
      <vt:lpstr>Elemental</vt:lpstr>
      <vt:lpstr>Cuidados Paliativos e Segurança do Paciente</vt:lpstr>
      <vt:lpstr>Apresentação do PowerPoint</vt:lpstr>
      <vt:lpstr>Apresentação do PowerPoint</vt:lpstr>
      <vt:lpstr>Organização Mundial de Saúde: 2017</vt:lpstr>
      <vt:lpstr>Apresentação do PowerPoint</vt:lpstr>
      <vt:lpstr>Apresentação do PowerPoint</vt:lpstr>
      <vt:lpstr>Apresentação do PowerPoint</vt:lpstr>
      <vt:lpstr>Princípios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Política Pública Nacional</vt:lpstr>
      <vt:lpstr>Política Pública Nacional</vt:lpstr>
      <vt:lpstr>Apresentação do PowerPoint</vt:lpstr>
      <vt:lpstr>Mapeamento nacional</vt:lpstr>
      <vt:lpstr>Apresentação do PowerPoint</vt:lpstr>
      <vt:lpstr>Níveis de Educação</vt:lpstr>
      <vt:lpstr>Modelos de Assistência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Equipe mínima  Equipe ampliada</vt:lpstr>
      <vt:lpstr>Apresentação do PowerPoint</vt:lpstr>
      <vt:lpstr>Apresentação do PowerPoint</vt:lpstr>
      <vt:lpstr>Decisões Éticas: reflexão</vt:lpstr>
      <vt:lpstr>Apresentação do PowerPoint</vt:lpstr>
    </vt:vector>
  </TitlesOfParts>
  <Company>macbook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Como é morrer numa UTI em 2017:</dc:title>
  <dc:creator>Filipe Gusman</dc:creator>
  <cp:lastModifiedBy>Usuário do Windows</cp:lastModifiedBy>
  <cp:revision>102</cp:revision>
  <dcterms:created xsi:type="dcterms:W3CDTF">2017-05-14T00:40:39Z</dcterms:created>
  <dcterms:modified xsi:type="dcterms:W3CDTF">2019-08-21T11:43:39Z</dcterms:modified>
</cp:coreProperties>
</file>